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Corsiva"/>
      <p:regular r:id="rId49"/>
      <p:bold r:id="rId50"/>
      <p:italic r:id="rId51"/>
      <p:boldItalic r:id="rId52"/>
    </p:embeddedFont>
    <p:embeddedFont>
      <p:font typeface="Roboto"/>
      <p:regular r:id="rId53"/>
      <p:bold r:id="rId54"/>
      <p:italic r:id="rId55"/>
      <p:boldItalic r:id="rId56"/>
    </p:embeddedFont>
    <p:embeddedFont>
      <p:font typeface="Garamond"/>
      <p:regular r:id="rId57"/>
      <p:bold r:id="rId58"/>
      <p:italic r:id="rId59"/>
      <p:boldItalic r:id="rId60"/>
    </p:embeddedFont>
    <p:embeddedFont>
      <p:font typeface="Candara"/>
      <p:regular r:id="rId61"/>
      <p:bold r:id="rId62"/>
      <p:italic r:id="rId63"/>
      <p:boldItalic r:id="rId64"/>
    </p:embeddedFont>
    <p:embeddedFont>
      <p:font typeface="Bell M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23963A-C7D1-4FFC-B2A8-0B7B707F7233}">
  <a:tblStyle styleId="{6623963A-C7D1-4FFC-B2A8-0B7B707F72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Corsiv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ndara-bold.fntdata"/><Relationship Id="rId61" Type="http://schemas.openxmlformats.org/officeDocument/2006/relationships/font" Target="fonts/Candara-regular.fntdata"/><Relationship Id="rId20" Type="http://schemas.openxmlformats.org/officeDocument/2006/relationships/slide" Target="slides/slide15.xml"/><Relationship Id="rId64" Type="http://schemas.openxmlformats.org/officeDocument/2006/relationships/font" Target="fonts/Candara-boldItalic.fntdata"/><Relationship Id="rId63" Type="http://schemas.openxmlformats.org/officeDocument/2006/relationships/font" Target="fonts/Candara-italic.fntdata"/><Relationship Id="rId22" Type="http://schemas.openxmlformats.org/officeDocument/2006/relationships/slide" Target="slides/slide17.xml"/><Relationship Id="rId66" Type="http://schemas.openxmlformats.org/officeDocument/2006/relationships/font" Target="fonts/BellMT-bold.fntdata"/><Relationship Id="rId21" Type="http://schemas.openxmlformats.org/officeDocument/2006/relationships/slide" Target="slides/slide16.xml"/><Relationship Id="rId65" Type="http://schemas.openxmlformats.org/officeDocument/2006/relationships/font" Target="fonts/BellMT-regular.fntdata"/><Relationship Id="rId24" Type="http://schemas.openxmlformats.org/officeDocument/2006/relationships/slide" Target="slides/slide19.xml"/><Relationship Id="rId68" Type="http://schemas.openxmlformats.org/officeDocument/2006/relationships/font" Target="fonts/BellMT-boldItalic.fntdata"/><Relationship Id="rId23" Type="http://schemas.openxmlformats.org/officeDocument/2006/relationships/slide" Target="slides/slide18.xml"/><Relationship Id="rId67" Type="http://schemas.openxmlformats.org/officeDocument/2006/relationships/font" Target="fonts/BellMT-italic.fntdata"/><Relationship Id="rId60" Type="http://schemas.openxmlformats.org/officeDocument/2006/relationships/font" Target="fonts/Garamon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rsiva-italic.fntdata"/><Relationship Id="rId50" Type="http://schemas.openxmlformats.org/officeDocument/2006/relationships/font" Target="fonts/Corsiva-bold.fntdata"/><Relationship Id="rId53" Type="http://schemas.openxmlformats.org/officeDocument/2006/relationships/font" Target="fonts/Roboto-regular.fntdata"/><Relationship Id="rId52" Type="http://schemas.openxmlformats.org/officeDocument/2006/relationships/font" Target="fonts/Corsiva-boldItalic.fntdata"/><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Garamond-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Garamond-italic.fntdata"/><Relationship Id="rId14" Type="http://schemas.openxmlformats.org/officeDocument/2006/relationships/slide" Target="slides/slide9.xml"/><Relationship Id="rId58" Type="http://schemas.openxmlformats.org/officeDocument/2006/relationships/font" Target="fonts/Garamon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56fbcac1d2_1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256fbcac1d2_1_2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256fbcac1d2_1_2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b433897f6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24b433897f6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ce diagramme de gantt </a:t>
            </a:r>
            <a:r>
              <a:rPr lang="fr-FR"/>
              <a:t>décrit en détail les parties de plan de stage qui s’est étalé pendant 5 mois, comportant les sprints utilisés pour la méthodologie de cadrage agile</a:t>
            </a:r>
            <a:endParaRPr/>
          </a:p>
        </p:txBody>
      </p:sp>
      <p:sp>
        <p:nvSpPr>
          <p:cNvPr id="306" name="Google Shape;306;g24b433897f6_0_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26d24d572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2526d24d572_0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327" name="Google Shape;327;g2526d24d572_0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21ddec8ea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2521ddec8ea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fr-FR">
                <a:solidFill>
                  <a:srgbClr val="D1D5DB"/>
                </a:solidFill>
                <a:highlight>
                  <a:srgbClr val="444654"/>
                </a:highlight>
                <a:latin typeface="Roboto"/>
                <a:ea typeface="Roboto"/>
                <a:cs typeface="Roboto"/>
                <a:sym typeface="Roboto"/>
              </a:rPr>
              <a:t>L'authentification FIDO offre une sécurité renforcée en éliminant les risques de phishing et de vol de mot de passe, mais son adoption est encore en cours. Les OTP (TOTP, HOTP) sont sensibles aux attaques cryptographiques mais offrent une certaine commodité grâce à leur intégration avec les appareils mobiles des utilisateurs. Les notifications Push sont vulnérables aux attaques de phishing mais bénéficient de la commodité des appareils mobiles. L'authentification basée sur les risques permet de lutter contre les identifiants compromis, mais sa mise en œuvre nécessite une intégration avec les systèmes existants. </a:t>
            </a:r>
            <a:endParaRPr>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fr-FR">
                <a:solidFill>
                  <a:srgbClr val="D1D5DB"/>
                </a:solidFill>
                <a:highlight>
                  <a:srgbClr val="444654"/>
                </a:highlight>
                <a:latin typeface="Roboto"/>
                <a:ea typeface="Roboto"/>
                <a:cs typeface="Roboto"/>
                <a:sym typeface="Roboto"/>
              </a:rPr>
              <a:t> Le choix de la méthode d'authentification dépendra des besoins spécifiques, des considérations de sécurité, de la commodité pour les utilisateurs et des coûts associés à sa mise en place et à son entretien.</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56" name="Google Shape;356;g2521ddec8ea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7c6236b6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257c6236b6e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fr-FR">
                <a:solidFill>
                  <a:srgbClr val="D1D5DB"/>
                </a:solidFill>
                <a:highlight>
                  <a:srgbClr val="444654"/>
                </a:highlight>
                <a:latin typeface="Roboto"/>
                <a:ea typeface="Roboto"/>
                <a:cs typeface="Roboto"/>
                <a:sym typeface="Roboto"/>
              </a:rPr>
              <a:t>L'authentification FIDO offre une sécurité renforcée en éliminant les risques de phishing et de vol de mot de passe, mais son adoption est encore en cours. Les OTP (TOTP, HOTP) sont sensibles aux attaques cryptographiques mais offrent une certaine commodité grâce à leur intégration avec les appareils mobiles des utilisateurs. Les notifications Push sont vulnérables aux attaques de phishing mais bénéficient de la commodité des appareils mobiles. L'authentification basée sur les risques permet de lutter contre les identifiants compromis, mais sa mise en œuvre nécessite une intégration avec les systèmes existants. </a:t>
            </a:r>
            <a:endParaRPr>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fr-FR">
                <a:solidFill>
                  <a:srgbClr val="D1D5DB"/>
                </a:solidFill>
                <a:highlight>
                  <a:srgbClr val="444654"/>
                </a:highlight>
                <a:latin typeface="Roboto"/>
                <a:ea typeface="Roboto"/>
                <a:cs typeface="Roboto"/>
                <a:sym typeface="Roboto"/>
              </a:rPr>
              <a:t> Le choix de la méthode d'authentification dépendra des besoins spécifiques, des considérations de sécurité, de la commodité pour les utilisateurs et des coûts associés à sa mise en place et à son entretien.</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75" name="Google Shape;375;g257c6236b6e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28fd4f716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2528fd4f716_0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2528fd4f716_0_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79bba0932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2579bba0932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579bba0932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a7d012871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24a7d012871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24a7d012871_0_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523b14e1a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2523b14e1ab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Le système cible à mettre en place consiste en deux applications, une application mobile mise à la disposition des clients finaux et l’application autour de laquelle s’articule tout élément du système sous forme d’API et qui se charge de traiter et valider les opérations de l’authentification forte. En plus de ces éléments s’ajoute un fournisseur SMS/Email qui va s’occuper d’envoyer les otp générés par le serveur à l’utilisateur final par un canal bien préçis, ainsi qu’un fournisseur Push Notifications qui va s’occuper d’envoyer les challenges et les réponses par notifications Push sur l’application mobile de l’utilisateur.</a:t>
            </a:r>
            <a:endParaRPr/>
          </a:p>
        </p:txBody>
      </p:sp>
      <p:sp>
        <p:nvSpPr>
          <p:cNvPr id="463" name="Google Shape;463;g2523b14e1ab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6fbcac1d2_1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g256fbcac1d2_1_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Le système cible à mettre en place consiste en deux applications, une application mobile mise à la disposition des clients finaux et l’application autour de laquelle s’articule tout élément du système sous forme d’API et qui se charge de traiter et valider les opérations de l’authentification forte. En plus de ces éléments s’ajoute un fournisseur SMS/Email qui va s’occuper d’envoyer les otp générés par le serveur à l’utilisateur final par un canal bien préçis, ainsi qu’un fournisseur Push Notifications qui va s’occuper d’envoyer les challenges et les réponses par notifications Push sur l’application mobile de l’utilisateur.</a:t>
            </a:r>
            <a:endParaRPr/>
          </a:p>
        </p:txBody>
      </p:sp>
      <p:sp>
        <p:nvSpPr>
          <p:cNvPr id="484" name="Google Shape;484;g256fbcac1d2_1_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56fbcac1d2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256fbcac1d2_1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Le système cible à mettre en place consiste en deux applications, une application mobile mise à la disposition des clients finaux et l’application autour de laquelle s’articule tout élément du système sous forme d’API et qui se charge de traiter et valider les opérations de l’authentification forte. En plus de ces éléments s’ajoute un fournisseur SMS/Email qui va s’occuper d’envoyer les otp générés par le serveur à l’utilisateur final par un canal bien préçis, ainsi qu’un fournisseur Push Notifications qui va s’occuper d’envoyer les challenges et les réponses par notifications Push sur l’application mobile de l’utilisateur.</a:t>
            </a:r>
            <a:endParaRPr/>
          </a:p>
        </p:txBody>
      </p:sp>
      <p:sp>
        <p:nvSpPr>
          <p:cNvPr id="505" name="Google Shape;505;g256fbcac1d2_1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2d00325540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22d00325540_0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22d00325540_0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a317d8f5f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g24a317d8f5f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4a317d8f5f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b36bf49d8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24b36bf49d8_0_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24b36bf49d8_0_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4b433897f6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24b433897f6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g24b433897f6_0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4a317d8f5f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24a317d8f5f_0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600" name="Google Shape;600;g24a317d8f5f_0_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4a7d012871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24a7d012871_0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620" name="Google Shape;620;g24a7d012871_0_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56fbcac1d2_1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256fbcac1d2_1_3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641" name="Google Shape;641;g256fbcac1d2_1_3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56fbcac1d2_1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256fbcac1d2_1_4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662" name="Google Shape;662;g256fbcac1d2_1_4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56fbcac1d2_1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256fbcac1d2_1_5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687" name="Google Shape;687;g256fbcac1d2_1_5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56fbcac1d2_1_5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g256fbcac1d2_1_5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711" name="Google Shape;711;g256fbcac1d2_1_5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56fbcac1d2_1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256fbcac1d2_1_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g256fbcac1d2_1_1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Les mots de passe peuvent être faibles, facilement devinés ou volés par divers moyens, comme l’hameçonnage, le forçage brutal ou les atteintes à la protection des données. L’authentification multifactorielle réduit le risque d’attaques réussies même si un mot de passe est compromis parce que l’attaquant aurait toujours besoin du facteur supplémentaire pour y accéder.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Authentification basée sur quelque chose que vous savez : Cette catégorie comprend les méthodes d'authentification qui reposent sur la connaissance d'informations secrètes. Cela peut inclure des mots de passe, des codes PIN ou des réponses à des questions de sécurité prédéfinies.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Authentification basée sur quelque chose que vous avez : Cette catégorie englobe les méthodes d'authentification qui utilisent des éléments matériels ou des dispositifs physiques pour vérifier l'identité de l'utilisateur. Cela peut inclure des cartes à puce, des jetons de sécurité, des clés USB ou des cartes d'identité électroniques.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Authentification basée sur quelque chose que vous êtes : Cette catégorie fait référence aux méthodes d'authentification biométriques qui utilisent des caractéristiques physiques ou comportementales uniques de l'utilisateur pour vérifier son identité. Cela peut inclure la reconnaissance d'empreintes digitales, la reconnaissance faciale, la reconnaissance vocale, la balayage de rétine ou la reconnaissance de la signature.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C’est dans ce contexte que l’organisme d’acceuil, Paylogic, a décidé de développer cette solution qui est une solution d’authentification forte qui permet d’authentifier les utilisateurs de ces application de façon plus sure et sécurisée tout en assurant la portabilité et l’expérience utilisateur et en usant les standards internationaux</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27" name="Google Shape;127;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7419e1af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257419e1af9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751" name="Google Shape;751;g257419e1af9_0_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57419e1af9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g257419e1af9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772" name="Google Shape;772;g257419e1af9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56fbcac1d2_1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g256fbcac1d2_1_7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793" name="Google Shape;793;g256fbcac1d2_1_7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57419e1af9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g257419e1af9_0_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la méthodologie de travail, nous avons adopté la méthodologie agile Scrum. C’est une méthodologie qui vise à satisfaire les besoins du client au terme du contrat de développement. Elle fonctionne sur la base de l'itératif et l'incrémental. Et elle permet l’adaptation aux changements inattendus grâce à des itérations courtes.</a:t>
            </a:r>
            <a:endParaRPr/>
          </a:p>
          <a:p>
            <a:pPr indent="0" lvl="0" marL="0" rtl="0" algn="l">
              <a:spcBef>
                <a:spcPts val="0"/>
              </a:spcBef>
              <a:spcAft>
                <a:spcPts val="0"/>
              </a:spcAft>
              <a:buNone/>
            </a:pPr>
            <a:r>
              <a:rPr lang="fr-FR"/>
              <a:t>Grâce à cette méthodologie on peut cerner le plan de travail mieux.</a:t>
            </a:r>
            <a:endParaRPr/>
          </a:p>
          <a:p>
            <a:pPr indent="0" lvl="0" marL="0" rtl="0" algn="l">
              <a:spcBef>
                <a:spcPts val="0"/>
              </a:spcBef>
              <a:spcAft>
                <a:spcPts val="0"/>
              </a:spcAft>
              <a:buNone/>
            </a:pPr>
            <a:r>
              <a:t/>
            </a:r>
            <a:endParaRPr/>
          </a:p>
        </p:txBody>
      </p:sp>
      <p:sp>
        <p:nvSpPr>
          <p:cNvPr id="816" name="Google Shape;816;g257419e1af9_0_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56fbcac1d2_1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g256fbcac1d2_1_2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Etude des méthodes d’Authentification: etude du standard de l’algorithme hmac</a:t>
            </a:r>
            <a:endParaRPr/>
          </a:p>
        </p:txBody>
      </p:sp>
      <p:sp>
        <p:nvSpPr>
          <p:cNvPr id="837" name="Google Shape;837;g256fbcac1d2_1_2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56fbcac1d2_1_7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g256fbcac1d2_1_7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Etude des méthodes d’Authentification: etude du standard de l’algorithme hmac</a:t>
            </a:r>
            <a:endParaRPr/>
          </a:p>
        </p:txBody>
      </p:sp>
      <p:sp>
        <p:nvSpPr>
          <p:cNvPr id="864" name="Google Shape;864;g256fbcac1d2_1_7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579bba093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2579bba093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g2579bba093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4a7d012871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g24a7d012871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24a7d012871_0_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4b36bf49d8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g24b36bf49d8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 name="Google Shape;923;g24b36bf49d8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9b015796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249b0157968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49b0157968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4b36bf49d8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g24b36bf49d8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24b36bf49d8_0_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56fbcac1d2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56fbcac1d2_1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g256fbcac1d2_1_1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56fbcac1d2_1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2" name="Google Shape;982;g256fbcac1d2_1_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g256fbcac1d2_1_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56fbcac1d2_1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g256fbcac1d2_1_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g256fbcac1d2_1_1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9b0157968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249b0157968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Paylogic</a:t>
            </a:r>
            <a:r>
              <a:rPr lang="fr-FR"/>
              <a:t> propose 4 services principaux à savoir :</a:t>
            </a:r>
            <a:endParaRPr/>
          </a:p>
        </p:txBody>
      </p:sp>
      <p:sp>
        <p:nvSpPr>
          <p:cNvPr id="165" name="Google Shape;165;g249b0157968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
        <p:nvSpPr>
          <p:cNvPr id="166" name="Google Shape;166;g249b0157968_0_104: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c40971d1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22c40971d1e_0_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fr-FR"/>
              <a:t> excelle dans le développement de l’intégration des systèmes  monétiques</a:t>
            </a:r>
            <a:endParaRPr/>
          </a:p>
        </p:txBody>
      </p:sp>
      <p:sp>
        <p:nvSpPr>
          <p:cNvPr id="191" name="Google Shape;191;g22c40971d1e_0_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856f638b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4856f638b8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fr-FR" sz="1100">
                <a:latin typeface="Arial"/>
                <a:ea typeface="Arial"/>
                <a:cs typeface="Arial"/>
                <a:sym typeface="Arial"/>
              </a:rPr>
              <a:t>*Le système actuel repose uniquement sur l’authentification par Email/MDP, SMS OTP ou l’authentification basée sur le risque or ces méthdes </a:t>
            </a:r>
            <a:r>
              <a:rPr lang="fr-FR">
                <a:solidFill>
                  <a:srgbClr val="D1D5DB"/>
                </a:solidFill>
                <a:highlight>
                  <a:srgbClr val="444654"/>
                </a:highlight>
                <a:latin typeface="Roboto"/>
                <a:ea typeface="Roboto"/>
                <a:cs typeface="Roboto"/>
                <a:sym typeface="Roboto"/>
              </a:rPr>
              <a:t>puissent présenter des limitations en termes de sécurité </a:t>
            </a:r>
            <a:endParaRPr sz="1100">
              <a:latin typeface="Arial"/>
              <a:ea typeface="Arial"/>
              <a:cs typeface="Arial"/>
              <a:sym typeface="Arial"/>
            </a:endParaRPr>
          </a:p>
          <a:p>
            <a:pPr indent="0" lvl="0" marL="0" rtl="0" algn="l">
              <a:lnSpc>
                <a:spcPct val="115000"/>
              </a:lnSpc>
              <a:spcBef>
                <a:spcPts val="0"/>
              </a:spcBef>
              <a:spcAft>
                <a:spcPts val="0"/>
              </a:spcAft>
              <a:buNone/>
            </a:pPr>
            <a:r>
              <a:rPr lang="fr-FR" sz="1100">
                <a:latin typeface="Arial"/>
                <a:ea typeface="Arial"/>
                <a:cs typeface="Arial"/>
                <a:sym typeface="Arial"/>
              </a:rPr>
              <a:t>*Problèmes de compatibilité avec différents appareils, systèmes d’exploitation et versions logicielles</a:t>
            </a:r>
            <a:endParaRPr sz="1100">
              <a:latin typeface="Arial"/>
              <a:ea typeface="Arial"/>
              <a:cs typeface="Arial"/>
              <a:sym typeface="Arial"/>
            </a:endParaRPr>
          </a:p>
          <a:p>
            <a:pPr indent="0" lvl="0" marL="0" rtl="0" algn="l">
              <a:lnSpc>
                <a:spcPct val="115000"/>
              </a:lnSpc>
              <a:spcBef>
                <a:spcPts val="0"/>
              </a:spcBef>
              <a:spcAft>
                <a:spcPts val="0"/>
              </a:spcAft>
              <a:buNone/>
            </a:pPr>
            <a:r>
              <a:rPr lang="fr-FR" sz="1100">
                <a:latin typeface="Arial"/>
                <a:ea typeface="Arial"/>
                <a:cs typeface="Arial"/>
                <a:sym typeface="Arial"/>
              </a:rPr>
              <a:t>*La sélection de la méthode appropriée dépend des besoins spécifiques du système </a:t>
            </a:r>
            <a:r>
              <a:rPr lang="fr-FR">
                <a:solidFill>
                  <a:srgbClr val="D1D5DB"/>
                </a:solidFill>
                <a:highlight>
                  <a:srgbClr val="444654"/>
                </a:highlight>
                <a:latin typeface="Roboto"/>
                <a:ea typeface="Roboto"/>
                <a:cs typeface="Roboto"/>
                <a:sym typeface="Roboto"/>
              </a:rPr>
              <a:t>La sélection de la méthode d'authentification forte dépendra des besoins spécifiques du système de paiement, en tenant compte de la sécurité, de la facilité d'utilisation et des considérations de coûts</a:t>
            </a:r>
            <a:endParaRPr sz="1100">
              <a:latin typeface="Arial"/>
              <a:ea typeface="Arial"/>
              <a:cs typeface="Arial"/>
              <a:sym typeface="Arial"/>
            </a:endParaRPr>
          </a:p>
          <a:p>
            <a:pPr indent="0" lvl="0" marL="0" rtl="0" algn="l">
              <a:lnSpc>
                <a:spcPct val="115000"/>
              </a:lnSpc>
              <a:spcBef>
                <a:spcPts val="0"/>
              </a:spcBef>
              <a:spcAft>
                <a:spcPts val="0"/>
              </a:spcAft>
              <a:buNone/>
            </a:pPr>
            <a:r>
              <a:rPr lang="fr-FR" sz="1100">
                <a:latin typeface="Arial"/>
                <a:ea typeface="Arial"/>
                <a:cs typeface="Arial"/>
                <a:sym typeface="Arial"/>
              </a:rPr>
              <a:t>*L’authentification forte est souvent une exigence de conformité aux normes et aux règlements du secteur financier, </a:t>
            </a:r>
            <a:r>
              <a:rPr lang="fr-FR">
                <a:solidFill>
                  <a:srgbClr val="D1D5DB"/>
                </a:solidFill>
                <a:highlight>
                  <a:srgbClr val="444654"/>
                </a:highlight>
                <a:latin typeface="Roboto"/>
                <a:ea typeface="Roboto"/>
                <a:cs typeface="Roboto"/>
                <a:sym typeface="Roboto"/>
              </a:rPr>
              <a:t>L'ajout de l'authentification MFA peut contribuer à renforcer la sécurité des transactions et à respecter ces exigences.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fr-FR" sz="1100">
                <a:latin typeface="Arial"/>
                <a:ea typeface="Arial"/>
                <a:cs typeface="Arial"/>
                <a:sym typeface="Arial"/>
              </a:rPr>
              <a:t>*Équilibre entre sécurité et expérience utilisateur : Un deuxième facteur très sûr peut augmenter les frictions avec les clients et réduire la réalisation d’une transactionn </a:t>
            </a:r>
            <a:r>
              <a:rPr lang="fr-FR">
                <a:solidFill>
                  <a:srgbClr val="D1D5DB"/>
                </a:solidFill>
                <a:highlight>
                  <a:srgbClr val="444654"/>
                </a:highlight>
                <a:latin typeface="Roboto"/>
                <a:ea typeface="Roboto"/>
                <a:cs typeface="Roboto"/>
                <a:sym typeface="Roboto"/>
              </a:rPr>
              <a:t>il est essentiel de trouver un équilibre entre la sécurité et l'expérience utilisateur. </a:t>
            </a:r>
            <a:r>
              <a:rPr lang="fr-FR" sz="1100">
                <a:latin typeface="Arial"/>
                <a:ea typeface="Arial"/>
                <a:cs typeface="Arial"/>
                <a:sym typeface="Arial"/>
              </a:rPr>
              <a:t> Les méthodes d'authentification forte doivent être suffisamment sécurisées, tout en restant conviviales et ne pas causer de frustration chez les utilisateurs lors du processus de paiement.</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fr-FR" sz="1100">
                <a:latin typeface="Arial"/>
                <a:ea typeface="Arial"/>
                <a:cs typeface="Arial"/>
                <a:sym typeface="Arial"/>
              </a:rPr>
              <a:t>*Choix de la méthode d'authentification forte : Il existe plusieurs méthodes d'authentification forte, telles que l'utilisation de codes SMS, d'applications d'authentification, de jetons matériels, de biométrie, etc. La sélection de la méthode appropriée dépend des besoins spécifiques du système de paiement, de la facilité d'utilisation, des coûts et des considérations de sécurité.</a:t>
            </a:r>
            <a:endParaRPr sz="1100">
              <a:latin typeface="Arial"/>
              <a:ea typeface="Arial"/>
              <a:cs typeface="Arial"/>
              <a:sym typeface="Arial"/>
            </a:endParaRPr>
          </a:p>
          <a:p>
            <a:pPr indent="0" lvl="0" marL="0" rtl="0" algn="l">
              <a:lnSpc>
                <a:spcPct val="115000"/>
              </a:lnSpc>
              <a:spcBef>
                <a:spcPts val="0"/>
              </a:spcBef>
              <a:spcAft>
                <a:spcPts val="0"/>
              </a:spcAft>
              <a:buNone/>
            </a:pPr>
            <a:r>
              <a:rPr lang="fr-FR" sz="1100">
                <a:latin typeface="Arial"/>
                <a:ea typeface="Arial"/>
                <a:cs typeface="Arial"/>
                <a:sym typeface="Arial"/>
              </a:rPr>
              <a:t>conclusion!</a:t>
            </a:r>
            <a:endParaRPr sz="1100">
              <a:latin typeface="Arial"/>
              <a:ea typeface="Arial"/>
              <a:cs typeface="Arial"/>
              <a:sym typeface="Arial"/>
            </a:endParaRPr>
          </a:p>
          <a:p>
            <a:pPr indent="0" lvl="0" marL="0" rtl="0" algn="l">
              <a:lnSpc>
                <a:spcPct val="115000"/>
              </a:lnSpc>
              <a:spcBef>
                <a:spcPts val="0"/>
              </a:spcBef>
              <a:spcAft>
                <a:spcPts val="0"/>
              </a:spcAft>
              <a:buNone/>
            </a:pPr>
            <a:r>
              <a:rPr lang="fr-FR">
                <a:solidFill>
                  <a:srgbClr val="D1D5DB"/>
                </a:solidFill>
                <a:highlight>
                  <a:srgbClr val="444654"/>
                </a:highlight>
                <a:latin typeface="Roboto"/>
                <a:ea typeface="Roboto"/>
                <a:cs typeface="Roboto"/>
                <a:sym typeface="Roboto"/>
              </a:rPr>
              <a:t>pour surmonter les limitations de l'authentification actuelle dans les systèmes de paiement électronique, il est essentiel de trouver un équilibre entre la sécurité et l'expérience utilisateur en sélectionnant la méthode d'authentification forte la plus adaptée aux besoins spécifiques du système, tout en respectant les exigences de conformité et en garantissant des transactions sécurisées.</a:t>
            </a:r>
            <a:endParaRPr>
              <a:solidFill>
                <a:srgbClr val="D1D5DB"/>
              </a:solidFill>
              <a:highlight>
                <a:srgbClr val="444654"/>
              </a:highlight>
              <a:latin typeface="Roboto"/>
              <a:ea typeface="Roboto"/>
              <a:cs typeface="Roboto"/>
              <a:sym typeface="Roboto"/>
            </a:endParaRPr>
          </a:p>
          <a:p>
            <a:pPr indent="0" lvl="0" marL="0" rtl="0" algn="just">
              <a:lnSpc>
                <a:spcPct val="107000"/>
              </a:lnSpc>
              <a:spcBef>
                <a:spcPts val="600"/>
              </a:spcBef>
              <a:spcAft>
                <a:spcPts val="0"/>
              </a:spcAft>
              <a:buNone/>
            </a:pPr>
            <a:r>
              <a:t/>
            </a:r>
            <a:endParaRPr sz="1000">
              <a:latin typeface="Candara"/>
              <a:ea typeface="Candara"/>
              <a:cs typeface="Candara"/>
              <a:sym typeface="Candara"/>
            </a:endParaRPr>
          </a:p>
          <a:p>
            <a:pPr indent="0" lvl="0" marL="0" rtl="0" algn="l">
              <a:lnSpc>
                <a:spcPct val="115000"/>
              </a:lnSpc>
              <a:spcBef>
                <a:spcPts val="800"/>
              </a:spcBef>
              <a:spcAft>
                <a:spcPts val="0"/>
              </a:spcAft>
              <a:buNone/>
            </a:pPr>
            <a:r>
              <a:rPr lang="fr-FR">
                <a:solidFill>
                  <a:srgbClr val="D1D5DB"/>
                </a:solidFill>
                <a:highlight>
                  <a:srgbClr val="444654"/>
                </a:highlight>
                <a:latin typeface="Roboto"/>
                <a:ea typeface="Roboto"/>
                <a:cs typeface="Roboto"/>
                <a:sym typeface="Roboto"/>
              </a:rPr>
              <a:t>Les besoins spécifiques liés à l'authentification dans les systèmes de paiement électronique peuvent varier en fonction de plusieurs facteurs, tels que le type de transaction, les réglementations en vigueur et les caractéristiques de l'utilisateur. Voici quelques besoins courants liés à l'authentification dans les systèmes de paiement électronique :</a:t>
            </a:r>
            <a:endParaRPr>
              <a:solidFill>
                <a:srgbClr val="D1D5DB"/>
              </a:solidFill>
              <a:highlight>
                <a:srgbClr val="444654"/>
              </a:highlight>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AutoNum type="arabicPeriod"/>
            </a:pPr>
            <a:r>
              <a:rPr lang="fr-FR">
                <a:solidFill>
                  <a:srgbClr val="D1D5DB"/>
                </a:solidFill>
                <a:highlight>
                  <a:srgbClr val="444654"/>
                </a:highlight>
                <a:latin typeface="Roboto"/>
                <a:ea typeface="Roboto"/>
                <a:cs typeface="Roboto"/>
                <a:sym typeface="Roboto"/>
              </a:rPr>
              <a:t>Sécurité renforcée : L'authentification dans les systèmes de paiement électronique doit offrir un niveau élevé de sécurité pour protéger les informations sensibles des utilisateurs, telles que les données de carte de crédit et les informations personnelles. Les besoins de sécurité peuvent varier en fonction du montant des transactions, des risques de fraude associés au système de paiement et des réglementations en matière de sécurité des paiements.</a:t>
            </a:r>
            <a:endParaRPr>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fr-FR">
                <a:solidFill>
                  <a:srgbClr val="D1D5DB"/>
                </a:solidFill>
                <a:highlight>
                  <a:srgbClr val="444654"/>
                </a:highlight>
                <a:latin typeface="Roboto"/>
                <a:ea typeface="Roboto"/>
                <a:cs typeface="Roboto"/>
                <a:sym typeface="Roboto"/>
              </a:rPr>
              <a:t>Expérience utilisateur fluide : Il est important de prendre en compte l'expérience utilisateur lors de la sélection d'une méthode d'authentification dans les systèmes de paiement électronique. Les utilisateurs doivent pouvoir effectuer des transactions de manière pratique et efficace, sans obstacles excessifs ou des étapes d'authentification complexes. Une expérience utilisateur fluide peut inclure des processus d'authentification rapides, conviviaux et intuitifs.</a:t>
            </a:r>
            <a:endParaRPr>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fr-FR">
                <a:solidFill>
                  <a:srgbClr val="D1D5DB"/>
                </a:solidFill>
                <a:highlight>
                  <a:srgbClr val="444654"/>
                </a:highlight>
                <a:latin typeface="Roboto"/>
                <a:ea typeface="Roboto"/>
                <a:cs typeface="Roboto"/>
                <a:sym typeface="Roboto"/>
              </a:rPr>
              <a:t>Conformité réglementaire : Les systèmes de paiement électronique sont soumis à des réglementations spécifiques, telles que la norme PCI DSS (Payment Card Industry Data Security Standard) qui définit les exigences de sécurité pour les transactions par carte de paiement. Les besoins de conformité peuvent inclure des exigences spécifiques en matière d'authentification, telles que l'utilisation de l'authentification multifactorielle ou d'autres mesures de sécurité pour protéger les données des utilisateurs.</a:t>
            </a:r>
            <a:endParaRPr>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fr-FR">
                <a:solidFill>
                  <a:srgbClr val="D1D5DB"/>
                </a:solidFill>
                <a:highlight>
                  <a:srgbClr val="444654"/>
                </a:highlight>
                <a:latin typeface="Roboto"/>
                <a:ea typeface="Roboto"/>
                <a:cs typeface="Roboto"/>
                <a:sym typeface="Roboto"/>
              </a:rPr>
              <a:t>Adaptabilité aux canaux et appareils multiples : Les systèmes de paiement électronique doivent être en mesure de s'adapter à une variété de canaux et d'appareils, tels que les ordinateurs de bureau, les smartphones, les tablettes, etc. Les besoins peuvent inclure la prise en charge de méthodes d'authentification spécifiques à chaque canal ou appareil, ainsi que la compatibilité avec différentes plates-formes et technologies.</a:t>
            </a:r>
            <a:endParaRPr>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fr-FR">
                <a:solidFill>
                  <a:srgbClr val="D1D5DB"/>
                </a:solidFill>
                <a:highlight>
                  <a:srgbClr val="444654"/>
                </a:highlight>
                <a:latin typeface="Roboto"/>
                <a:ea typeface="Roboto"/>
                <a:cs typeface="Roboto"/>
                <a:sym typeface="Roboto"/>
              </a:rPr>
              <a:t>Évolutivité : Les besoins d'authentification dans les systèmes de paiement électronique peuvent évoluer avec le temps. Il est important de sélectionner des méthodes d'authentification qui peuvent s'adapter aux besoins futurs, tels que la prise en charge de nouveaux types de transactions, l'intégration de nouvelles technologies ou l'évolution des exigences réglementaires.</a:t>
            </a:r>
            <a:endParaRPr>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None/>
            </a:pPr>
            <a:r>
              <a:rPr lang="fr-FR">
                <a:solidFill>
                  <a:srgbClr val="D1D5DB"/>
                </a:solidFill>
                <a:highlight>
                  <a:srgbClr val="444654"/>
                </a:highlight>
                <a:latin typeface="Roboto"/>
                <a:ea typeface="Roboto"/>
                <a:cs typeface="Roboto"/>
                <a:sym typeface="Roboto"/>
              </a:rPr>
              <a:t>En résumé, les besoins liés à l'authentification dans les systèmes de paiement électronique sont axés sur la sécurité, l'expérience utilisateur, la conformité réglementaire, l'adaptabilité aux canaux et appareils multiples, ainsi que l'évolutivité pour répondre aux défis actuels et futurs des paiements en ligne.</a:t>
            </a:r>
            <a:endParaRPr>
              <a:solidFill>
                <a:srgbClr val="D1D5DB"/>
              </a:solidFill>
              <a:highlight>
                <a:srgbClr val="444654"/>
              </a:highlight>
              <a:latin typeface="Roboto"/>
              <a:ea typeface="Roboto"/>
              <a:cs typeface="Roboto"/>
              <a:sym typeface="Roboto"/>
            </a:endParaRPr>
          </a:p>
          <a:p>
            <a:pPr indent="0" lvl="0" marL="0" rtl="0" algn="just">
              <a:lnSpc>
                <a:spcPct val="107000"/>
              </a:lnSpc>
              <a:spcBef>
                <a:spcPts val="600"/>
              </a:spcBef>
              <a:spcAft>
                <a:spcPts val="0"/>
              </a:spcAft>
              <a:buNone/>
            </a:pPr>
            <a:r>
              <a:t/>
            </a:r>
            <a:endParaRPr sz="1000">
              <a:latin typeface="Candara"/>
              <a:ea typeface="Candara"/>
              <a:cs typeface="Candara"/>
              <a:sym typeface="Candara"/>
            </a:endParaRPr>
          </a:p>
          <a:p>
            <a:pPr indent="-307340" lvl="0" marL="457200" rtl="0" algn="just">
              <a:lnSpc>
                <a:spcPct val="107000"/>
              </a:lnSpc>
              <a:spcBef>
                <a:spcPts val="800"/>
              </a:spcBef>
              <a:spcAft>
                <a:spcPts val="0"/>
              </a:spcAft>
              <a:buClr>
                <a:srgbClr val="BF9000"/>
              </a:buClr>
              <a:buSzPts val="1000"/>
              <a:buFont typeface="Candara"/>
              <a:buChar char="◉"/>
            </a:pPr>
            <a:r>
              <a:rPr lang="fr-FR" sz="1000">
                <a:latin typeface="Candara"/>
                <a:ea typeface="Candara"/>
                <a:cs typeface="Candara"/>
                <a:sym typeface="Candara"/>
              </a:rPr>
              <a:t>Selon le rapport Verizon's Data Breach Investigations Report de 2021, environ 81% des violations de données résultent d'identifiants compromis, tels que des mots de passe faibles, réutilisés ou volés.</a:t>
            </a:r>
            <a:endParaRPr sz="1000">
              <a:latin typeface="Candara"/>
              <a:ea typeface="Candara"/>
              <a:cs typeface="Candara"/>
              <a:sym typeface="Candara"/>
            </a:endParaRPr>
          </a:p>
          <a:p>
            <a:pPr indent="-330200" lvl="0" marL="457200" rtl="0" algn="just">
              <a:lnSpc>
                <a:spcPct val="107000"/>
              </a:lnSpc>
              <a:spcBef>
                <a:spcPts val="800"/>
              </a:spcBef>
              <a:spcAft>
                <a:spcPts val="0"/>
              </a:spcAft>
              <a:buClr>
                <a:srgbClr val="BF9000"/>
              </a:buClr>
              <a:buSzPts val="1600"/>
              <a:buFont typeface="Candara"/>
              <a:buChar char="◉"/>
            </a:pPr>
            <a:r>
              <a:rPr lang="fr-FR" sz="1600">
                <a:latin typeface="Candara"/>
                <a:ea typeface="Candara"/>
                <a:cs typeface="Candara"/>
                <a:sym typeface="Candara"/>
              </a:rPr>
              <a:t>Problèmes de compatibilité avec différents appareils, systèmes d’exploitation et versions logicielles: empreinte digitale</a:t>
            </a:r>
            <a:endParaRPr sz="1000">
              <a:latin typeface="Candara"/>
              <a:ea typeface="Candara"/>
              <a:cs typeface="Candara"/>
              <a:sym typeface="Candara"/>
            </a:endParaRPr>
          </a:p>
          <a:p>
            <a:pPr indent="-307340" lvl="0" marL="457200" rtl="0" algn="just">
              <a:lnSpc>
                <a:spcPct val="107000"/>
              </a:lnSpc>
              <a:spcBef>
                <a:spcPts val="800"/>
              </a:spcBef>
              <a:spcAft>
                <a:spcPts val="0"/>
              </a:spcAft>
              <a:buClr>
                <a:srgbClr val="BF9000"/>
              </a:buClr>
              <a:buSzPts val="1000"/>
              <a:buFont typeface="Candara"/>
              <a:buChar char="◉"/>
            </a:pPr>
            <a:r>
              <a:rPr lang="fr-FR" sz="1000">
                <a:latin typeface="Candara"/>
                <a:ea typeface="Candara"/>
                <a:cs typeface="Candara"/>
                <a:sym typeface="Candara"/>
              </a:rPr>
              <a:t>vecteurs d’attaques est mdp</a:t>
            </a:r>
            <a:endParaRPr sz="1000">
              <a:latin typeface="Candara"/>
              <a:ea typeface="Candara"/>
              <a:cs typeface="Candara"/>
              <a:sym typeface="Candara"/>
            </a:endParaRPr>
          </a:p>
          <a:p>
            <a:pPr indent="-307340" lvl="0" marL="457200" rtl="0" algn="just">
              <a:lnSpc>
                <a:spcPct val="107000"/>
              </a:lnSpc>
              <a:spcBef>
                <a:spcPts val="800"/>
              </a:spcBef>
              <a:spcAft>
                <a:spcPts val="0"/>
              </a:spcAft>
              <a:buClr>
                <a:srgbClr val="BF9000"/>
              </a:buClr>
              <a:buSzPts val="1000"/>
              <a:buFont typeface="Candara"/>
              <a:buChar char="◉"/>
            </a:pPr>
            <a:r>
              <a:rPr lang="fr-FR" sz="1000">
                <a:latin typeface="Candara"/>
                <a:ea typeface="Candara"/>
                <a:cs typeface="Candara"/>
                <a:sym typeface="Candara"/>
              </a:rPr>
              <a:t>les attaques et fraudes augmentent constamment</a:t>
            </a:r>
            <a:endParaRPr sz="1000">
              <a:latin typeface="Candara"/>
              <a:ea typeface="Candara"/>
              <a:cs typeface="Candara"/>
              <a:sym typeface="Candara"/>
            </a:endParaRPr>
          </a:p>
          <a:p>
            <a:pPr indent="-307340" lvl="0" marL="457200" rtl="0" algn="just">
              <a:lnSpc>
                <a:spcPct val="107000"/>
              </a:lnSpc>
              <a:spcBef>
                <a:spcPts val="800"/>
              </a:spcBef>
              <a:spcAft>
                <a:spcPts val="0"/>
              </a:spcAft>
              <a:buClr>
                <a:srgbClr val="BF9000"/>
              </a:buClr>
              <a:buSzPts val="1000"/>
              <a:buFont typeface="Candara"/>
              <a:buChar char="◉"/>
            </a:pPr>
            <a:r>
              <a:rPr lang="fr-FR" sz="1000">
                <a:latin typeface="Candara"/>
                <a:ea typeface="Candara"/>
                <a:cs typeface="Candara"/>
                <a:sym typeface="Candara"/>
              </a:rPr>
              <a:t>conformité aux réglementations</a:t>
            </a:r>
            <a:endParaRPr sz="1000">
              <a:latin typeface="Candara"/>
              <a:ea typeface="Candara"/>
              <a:cs typeface="Candara"/>
              <a:sym typeface="Candara"/>
            </a:endParaRPr>
          </a:p>
          <a:p>
            <a:pPr indent="-307340" lvl="0" marL="457200" rtl="0" algn="just">
              <a:lnSpc>
                <a:spcPct val="107000"/>
              </a:lnSpc>
              <a:spcBef>
                <a:spcPts val="800"/>
              </a:spcBef>
              <a:spcAft>
                <a:spcPts val="0"/>
              </a:spcAft>
              <a:buClr>
                <a:srgbClr val="BF9000"/>
              </a:buClr>
              <a:buSzPts val="1000"/>
              <a:buFont typeface="Candara"/>
              <a:buChar char="◉"/>
            </a:pPr>
            <a:r>
              <a:rPr lang="fr-FR" sz="1000">
                <a:latin typeface="Candara"/>
                <a:ea typeface="Candara"/>
                <a:cs typeface="Candara"/>
                <a:sym typeface="Candara"/>
              </a:rPr>
              <a:t>choix de la méthode d’auth →depend des besoins spéc du sys de paiement , la façilité de l’utilisation, les clients</a:t>
            </a:r>
            <a:endParaRPr sz="1000">
              <a:latin typeface="Candara"/>
              <a:ea typeface="Candara"/>
              <a:cs typeface="Candara"/>
              <a:sym typeface="Candara"/>
            </a:endParaRPr>
          </a:p>
          <a:p>
            <a:pPr indent="-307340" lvl="0" marL="457200" rtl="0" algn="just">
              <a:lnSpc>
                <a:spcPct val="107000"/>
              </a:lnSpc>
              <a:spcBef>
                <a:spcPts val="800"/>
              </a:spcBef>
              <a:spcAft>
                <a:spcPts val="800"/>
              </a:spcAft>
              <a:buClr>
                <a:srgbClr val="BF9000"/>
              </a:buClr>
              <a:buSzPts val="1000"/>
              <a:buFont typeface="Candara"/>
              <a:buChar char="◉"/>
            </a:pPr>
            <a:r>
              <a:rPr lang="fr-FR" sz="1000">
                <a:latin typeface="Candara"/>
                <a:ea typeface="Candara"/>
                <a:cs typeface="Candara"/>
                <a:sym typeface="Candara"/>
              </a:rPr>
              <a:t>equilibre sécurité et exp user</a:t>
            </a:r>
            <a:endParaRPr sz="1000">
              <a:latin typeface="Candara"/>
              <a:ea typeface="Candara"/>
              <a:cs typeface="Candara"/>
              <a:sym typeface="Candara"/>
            </a:endParaRPr>
          </a:p>
        </p:txBody>
      </p:sp>
      <p:sp>
        <p:nvSpPr>
          <p:cNvPr id="223" name="Google Shape;223;g24856f638b8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solidFill>
                  <a:srgbClr val="D1D5DB"/>
                </a:solidFill>
                <a:highlight>
                  <a:srgbClr val="444654"/>
                </a:highlight>
                <a:latin typeface="Roboto"/>
                <a:ea typeface="Roboto"/>
                <a:cs typeface="Roboto"/>
                <a:sym typeface="Roboto"/>
              </a:rPr>
              <a:t>Assurer la confidentialité des informations d'identification : Mettre en place des mesures de sécurité strictes pour protéger les informations d'identification des utilisateurs, y compris le chiffrement des données et la gestion sécurisée des secrets.</a:t>
            </a:r>
            <a:endParaRPr/>
          </a:p>
        </p:txBody>
      </p:sp>
      <p:sp>
        <p:nvSpPr>
          <p:cNvPr id="254" name="Google Shape;254;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8075964b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248075964b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fr-FR" sz="1100">
                <a:latin typeface="Arial"/>
                <a:ea typeface="Arial"/>
                <a:cs typeface="Arial"/>
                <a:sym typeface="Arial"/>
              </a:rPr>
              <a:t>Pour la méthodologie de travail, nous avons adopté la méthodologie agile Scrum. C’est une méthodologie qui fonctionne sur la base de l'itératif et l'incrémental. Et elle permet l’adaptation aux changements inattendus grâce à des itérations courtes. Grâce à cette méthodologie on peut </a:t>
            </a:r>
            <a:r>
              <a:rPr lang="fr-FR" sz="1100">
                <a:latin typeface="Arial"/>
                <a:ea typeface="Arial"/>
                <a:cs typeface="Arial"/>
                <a:sym typeface="Arial"/>
              </a:rPr>
              <a:t>mieux </a:t>
            </a:r>
            <a:r>
              <a:rPr lang="fr-FR" sz="1100">
                <a:latin typeface="Arial"/>
                <a:ea typeface="Arial"/>
                <a:cs typeface="Arial"/>
                <a:sym typeface="Arial"/>
              </a:rPr>
              <a:t>cerner le plan de travail.</a:t>
            </a:r>
            <a:endParaRPr sz="1100">
              <a:latin typeface="Arial"/>
              <a:ea typeface="Arial"/>
              <a:cs typeface="Arial"/>
              <a:sym typeface="Arial"/>
            </a:endParaRPr>
          </a:p>
          <a:p>
            <a:pPr indent="0" lvl="0" marL="0" rtl="0" algn="l">
              <a:lnSpc>
                <a:spcPct val="115000"/>
              </a:lnSpc>
              <a:spcBef>
                <a:spcPts val="0"/>
              </a:spcBef>
              <a:spcAft>
                <a:spcPts val="0"/>
              </a:spcAft>
              <a:buSzPts val="1100"/>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fr-FR" sz="1100">
                <a:latin typeface="Arial"/>
                <a:ea typeface="Arial"/>
                <a:cs typeface="Arial"/>
                <a:sym typeface="Arial"/>
              </a:rPr>
              <a:t>Product Owner: </a:t>
            </a:r>
            <a:endParaRPr sz="1100">
              <a:latin typeface="Arial"/>
              <a:ea typeface="Arial"/>
              <a:cs typeface="Arial"/>
              <a:sym typeface="Arial"/>
            </a:endParaRPr>
          </a:p>
          <a:p>
            <a:pPr indent="0" lvl="0" marL="0" rtl="0" algn="l">
              <a:spcBef>
                <a:spcPts val="0"/>
              </a:spcBef>
              <a:spcAft>
                <a:spcPts val="0"/>
              </a:spcAft>
              <a:buNone/>
            </a:pPr>
            <a:r>
              <a:rPr lang="fr-FR"/>
              <a:t>Mr Anas Benziyda</a:t>
            </a:r>
            <a:endParaRPr/>
          </a:p>
          <a:p>
            <a:pPr indent="0" lvl="0" marL="0" rtl="0" algn="l">
              <a:spcBef>
                <a:spcPts val="0"/>
              </a:spcBef>
              <a:spcAft>
                <a:spcPts val="0"/>
              </a:spcAft>
              <a:buNone/>
            </a:pPr>
            <a:r>
              <a:rPr lang="fr-FR"/>
              <a:t>Scrum Master :</a:t>
            </a:r>
            <a:endParaRPr/>
          </a:p>
          <a:p>
            <a:pPr indent="0" lvl="0" marL="0" rtl="0" algn="l">
              <a:spcBef>
                <a:spcPts val="0"/>
              </a:spcBef>
              <a:spcAft>
                <a:spcPts val="0"/>
              </a:spcAft>
              <a:buNone/>
            </a:pPr>
            <a:r>
              <a:rPr lang="fr-FR"/>
              <a:t>Mr. Rachid KOURSS</a:t>
            </a:r>
            <a:endParaRPr/>
          </a:p>
          <a:p>
            <a:pPr indent="0" lvl="0" marL="0" rtl="0" algn="l">
              <a:spcBef>
                <a:spcPts val="0"/>
              </a:spcBef>
              <a:spcAft>
                <a:spcPts val="0"/>
              </a:spcAft>
              <a:buNone/>
            </a:pPr>
            <a:r>
              <a:t/>
            </a:r>
            <a:endParaRPr/>
          </a:p>
        </p:txBody>
      </p:sp>
      <p:sp>
        <p:nvSpPr>
          <p:cNvPr id="280" name="Google Shape;280;g248075964b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459581"/>
            <a:ext cx="5486400" cy="3086100"/>
          </a:xfrm>
          <a:prstGeom prst="rect">
            <a:avLst/>
          </a:prstGeom>
          <a:noFill/>
          <a:ln>
            <a:noFill/>
          </a:ln>
        </p:spPr>
      </p:sp>
      <p:sp>
        <p:nvSpPr>
          <p:cNvPr id="68" name="Google Shape;68;p10"/>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0.png"/><Relationship Id="rId10" Type="http://schemas.openxmlformats.org/officeDocument/2006/relationships/image" Target="../media/image30.png"/><Relationship Id="rId9"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5.png"/><Relationship Id="rId8"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jpg"/><Relationship Id="rId4" Type="http://schemas.openxmlformats.org/officeDocument/2006/relationships/image" Target="../media/image22.jpg"/><Relationship Id="rId5"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jpg"/><Relationship Id="rId4" Type="http://schemas.openxmlformats.org/officeDocument/2006/relationships/image" Target="../media/image23.jpg"/><Relationship Id="rId5" Type="http://schemas.openxmlformats.org/officeDocument/2006/relationships/image" Target="../media/image29.jpg"/><Relationship Id="rId6"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jpg"/><Relationship Id="rId4" Type="http://schemas.openxmlformats.org/officeDocument/2006/relationships/image" Target="../media/image1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43.png"/><Relationship Id="rId5"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p:nvPr/>
        </p:nvSpPr>
        <p:spPr>
          <a:xfrm>
            <a:off x="184728" y="1735061"/>
            <a:ext cx="8804700" cy="1407000"/>
          </a:xfrm>
          <a:prstGeom prst="rect">
            <a:avLst/>
          </a:prstGeom>
          <a:noFill/>
          <a:ln cap="flat" cmpd="sng" w="25400">
            <a:solidFill>
              <a:srgbClr val="E5B64A"/>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ENSIAS_logo_2008[1]" id="90" name="Google Shape;90;p13"/>
          <p:cNvPicPr preferRelativeResize="0"/>
          <p:nvPr/>
        </p:nvPicPr>
        <p:blipFill rotWithShape="1">
          <a:blip r:embed="rId3">
            <a:alphaModFix/>
          </a:blip>
          <a:srcRect b="0" l="0" r="0" t="0"/>
          <a:stretch/>
        </p:blipFill>
        <p:spPr>
          <a:xfrm>
            <a:off x="323528" y="86232"/>
            <a:ext cx="792088" cy="720400"/>
          </a:xfrm>
          <a:prstGeom prst="rect">
            <a:avLst/>
          </a:prstGeom>
          <a:noFill/>
          <a:ln>
            <a:noFill/>
          </a:ln>
        </p:spPr>
      </p:pic>
      <p:sp>
        <p:nvSpPr>
          <p:cNvPr id="91" name="Google Shape;91;p13"/>
          <p:cNvSpPr txBox="1"/>
          <p:nvPr/>
        </p:nvSpPr>
        <p:spPr>
          <a:xfrm>
            <a:off x="108813" y="1902223"/>
            <a:ext cx="8956500" cy="118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Times New Roman"/>
              <a:buNone/>
            </a:pPr>
            <a:r>
              <a:rPr b="1" lang="fr-FR" sz="2800">
                <a:solidFill>
                  <a:schemeClr val="dk1"/>
                </a:solidFill>
                <a:latin typeface="Times New Roman"/>
                <a:ea typeface="Times New Roman"/>
                <a:cs typeface="Times New Roman"/>
                <a:sym typeface="Times New Roman"/>
              </a:rPr>
              <a:t>Etude et mise en place d’un système d’authentification forte dans un système de paiement électronique</a:t>
            </a:r>
            <a:endParaRPr/>
          </a:p>
        </p:txBody>
      </p:sp>
      <p:sp>
        <p:nvSpPr>
          <p:cNvPr id="92" name="Google Shape;92;p13"/>
          <p:cNvSpPr/>
          <p:nvPr/>
        </p:nvSpPr>
        <p:spPr>
          <a:xfrm flipH="1" rot="10800000">
            <a:off x="0" y="916571"/>
            <a:ext cx="9144000" cy="159600"/>
          </a:xfrm>
          <a:prstGeom prst="blockArc">
            <a:avLst>
              <a:gd fmla="val 10800000" name="adj1"/>
              <a:gd fmla="val 0" name="adj2"/>
              <a:gd fmla="val 25000" name="adj3"/>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3" name="Google Shape;93;p13"/>
          <p:cNvSpPr/>
          <p:nvPr/>
        </p:nvSpPr>
        <p:spPr>
          <a:xfrm>
            <a:off x="3285710" y="4742482"/>
            <a:ext cx="25089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fr-FR" sz="1400" u="none" cap="none" strike="noStrike">
                <a:solidFill>
                  <a:srgbClr val="000000"/>
                </a:solidFill>
                <a:latin typeface="Times New Roman"/>
                <a:ea typeface="Times New Roman"/>
                <a:cs typeface="Times New Roman"/>
                <a:sym typeface="Times New Roman"/>
              </a:rPr>
              <a:t>Année universitaire 202</a:t>
            </a:r>
            <a:r>
              <a:rPr lang="fr-FR">
                <a:latin typeface="Times New Roman"/>
                <a:ea typeface="Times New Roman"/>
                <a:cs typeface="Times New Roman"/>
                <a:sym typeface="Times New Roman"/>
              </a:rPr>
              <a:t>2</a:t>
            </a:r>
            <a:r>
              <a:rPr b="0" i="0" lang="fr-FR" sz="1400" u="none" cap="none" strike="noStrike">
                <a:solidFill>
                  <a:srgbClr val="000000"/>
                </a:solidFill>
                <a:latin typeface="Times New Roman"/>
                <a:ea typeface="Times New Roman"/>
                <a:cs typeface="Times New Roman"/>
                <a:sym typeface="Times New Roman"/>
              </a:rPr>
              <a:t> - 202</a:t>
            </a:r>
            <a:r>
              <a:rPr lang="fr-FR">
                <a:latin typeface="Times New Roman"/>
                <a:ea typeface="Times New Roman"/>
                <a:cs typeface="Times New Roman"/>
                <a:sym typeface="Times New Roman"/>
              </a:rPr>
              <a:t>3</a:t>
            </a:r>
            <a:endParaRPr b="0" i="0" sz="1400" u="none" cap="none" strike="noStrike">
              <a:solidFill>
                <a:schemeClr val="dk1"/>
              </a:solidFill>
              <a:latin typeface="Calibri"/>
              <a:ea typeface="Calibri"/>
              <a:cs typeface="Calibri"/>
              <a:sym typeface="Calibri"/>
            </a:endParaRPr>
          </a:p>
        </p:txBody>
      </p:sp>
      <p:pic>
        <p:nvPicPr>
          <p:cNvPr id="94" name="Google Shape;94;p13"/>
          <p:cNvPicPr preferRelativeResize="0"/>
          <p:nvPr/>
        </p:nvPicPr>
        <p:blipFill>
          <a:blip r:embed="rId4">
            <a:alphaModFix/>
          </a:blip>
          <a:stretch>
            <a:fillRect/>
          </a:stretch>
        </p:blipFill>
        <p:spPr>
          <a:xfrm>
            <a:off x="7356313" y="184812"/>
            <a:ext cx="1415537" cy="523225"/>
          </a:xfrm>
          <a:prstGeom prst="rect">
            <a:avLst/>
          </a:prstGeom>
          <a:noFill/>
          <a:ln>
            <a:noFill/>
          </a:ln>
        </p:spPr>
      </p:pic>
      <p:sp>
        <p:nvSpPr>
          <p:cNvPr id="95" name="Google Shape;95;p13"/>
          <p:cNvSpPr txBox="1"/>
          <p:nvPr/>
        </p:nvSpPr>
        <p:spPr>
          <a:xfrm>
            <a:off x="372375" y="3362525"/>
            <a:ext cx="3318600" cy="13698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Font typeface="Arial"/>
              <a:buNone/>
            </a:pPr>
            <a:r>
              <a:rPr b="1" lang="fr-FR" sz="1800">
                <a:solidFill>
                  <a:schemeClr val="dk1"/>
                </a:solidFill>
                <a:latin typeface="Times New Roman"/>
                <a:ea typeface="Times New Roman"/>
                <a:cs typeface="Times New Roman"/>
                <a:sym typeface="Times New Roman"/>
              </a:rPr>
              <a:t>Membres du jury :</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Font typeface="Arial"/>
              <a:buNone/>
            </a:pPr>
            <a:r>
              <a:rPr lang="fr-FR">
                <a:solidFill>
                  <a:schemeClr val="dk1"/>
                </a:solidFill>
                <a:latin typeface="Times New Roman"/>
                <a:ea typeface="Times New Roman"/>
                <a:cs typeface="Times New Roman"/>
                <a:sym typeface="Times New Roman"/>
              </a:rPr>
              <a:t>M. BAÏNA Salah (Président)</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Font typeface="Arial"/>
              <a:buNone/>
            </a:pPr>
            <a:r>
              <a:rPr lang="fr-FR">
                <a:solidFill>
                  <a:schemeClr val="dk1"/>
                </a:solidFill>
                <a:latin typeface="Times New Roman"/>
                <a:ea typeface="Times New Roman"/>
                <a:cs typeface="Times New Roman"/>
                <a:sym typeface="Times New Roman"/>
              </a:rPr>
              <a:t>Mme. KJIRI Laila </a:t>
            </a:r>
            <a:r>
              <a:rPr lang="fr-FR">
                <a:solidFill>
                  <a:schemeClr val="dk1"/>
                </a:solidFill>
                <a:latin typeface="Times New Roman"/>
                <a:ea typeface="Times New Roman"/>
                <a:cs typeface="Times New Roman"/>
                <a:sym typeface="Times New Roman"/>
              </a:rPr>
              <a:t>(Examinatrice)</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96" name="Google Shape;96;p13"/>
          <p:cNvSpPr/>
          <p:nvPr/>
        </p:nvSpPr>
        <p:spPr>
          <a:xfrm>
            <a:off x="3653478" y="3362530"/>
            <a:ext cx="1728192" cy="1569660"/>
          </a:xfrm>
          <a:prstGeom prst="flowChartProcess">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sz="1800">
                <a:latin typeface="Times New Roman"/>
                <a:ea typeface="Times New Roman"/>
                <a:cs typeface="Times New Roman"/>
                <a:sym typeface="Times New Roman"/>
              </a:rPr>
              <a:t>Présenté</a:t>
            </a:r>
            <a:r>
              <a:rPr b="1" i="0" lang="fr-FR" sz="1800" u="none" cap="none" strike="noStrike">
                <a:solidFill>
                  <a:srgbClr val="000000"/>
                </a:solidFill>
                <a:latin typeface="Times New Roman"/>
                <a:ea typeface="Times New Roman"/>
                <a:cs typeface="Times New Roman"/>
                <a:sym typeface="Times New Roman"/>
              </a:rPr>
              <a:t> par :</a:t>
            </a:r>
            <a:r>
              <a:rPr b="0" i="0" lang="fr-FR" sz="1400" u="none" cap="none" strike="noStrike">
                <a:solidFill>
                  <a:srgbClr val="000000"/>
                </a:solidFill>
                <a:latin typeface="Times New Roman"/>
                <a:ea typeface="Times New Roman"/>
                <a:cs typeface="Times New Roman"/>
                <a:sym typeface="Times New Roman"/>
              </a:rPr>
              <a:t>	        </a:t>
            </a:r>
            <a:r>
              <a:rPr b="0" i="0" lang="fr-FR" sz="1600" u="none" cap="none" strike="noStrike">
                <a:solidFill>
                  <a:srgbClr val="000000"/>
                </a:solidFill>
                <a:latin typeface="Times New Roman"/>
                <a:ea typeface="Times New Roman"/>
                <a:cs typeface="Times New Roman"/>
                <a:sym typeface="Times New Roman"/>
              </a:rPr>
              <a:t>				</a:t>
            </a:r>
            <a:endParaRPr/>
          </a:p>
        </p:txBody>
      </p:sp>
      <p:sp>
        <p:nvSpPr>
          <p:cNvPr id="97" name="Google Shape;97;p13"/>
          <p:cNvSpPr txBox="1"/>
          <p:nvPr/>
        </p:nvSpPr>
        <p:spPr>
          <a:xfrm>
            <a:off x="5914457" y="3362530"/>
            <a:ext cx="3024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a:solidFill>
                  <a:schemeClr val="dk1"/>
                </a:solidFill>
                <a:latin typeface="Times New Roman"/>
                <a:ea typeface="Times New Roman"/>
                <a:cs typeface="Times New Roman"/>
                <a:sym typeface="Times New Roman"/>
              </a:rPr>
              <a:t>Encadré par:</a:t>
            </a:r>
            <a:endParaRPr/>
          </a:p>
        </p:txBody>
      </p:sp>
      <p:sp>
        <p:nvSpPr>
          <p:cNvPr id="98" name="Google Shape;98;p13"/>
          <p:cNvSpPr txBox="1"/>
          <p:nvPr/>
        </p:nvSpPr>
        <p:spPr>
          <a:xfrm>
            <a:off x="5914450" y="3799275"/>
            <a:ext cx="30243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Times New Roman"/>
                <a:ea typeface="Times New Roman"/>
                <a:cs typeface="Times New Roman"/>
                <a:sym typeface="Times New Roman"/>
              </a:rPr>
              <a:t>Mme. </a:t>
            </a:r>
            <a:r>
              <a:rPr lang="fr-FR">
                <a:solidFill>
                  <a:schemeClr val="dk1"/>
                </a:solidFill>
                <a:latin typeface="Times New Roman"/>
                <a:ea typeface="Times New Roman"/>
                <a:cs typeface="Times New Roman"/>
                <a:sym typeface="Times New Roman"/>
              </a:rPr>
              <a:t>EL FKIHI</a:t>
            </a:r>
            <a:r>
              <a:rPr lang="fr-FR">
                <a:solidFill>
                  <a:schemeClr val="dk1"/>
                </a:solidFill>
                <a:latin typeface="Times New Roman"/>
                <a:ea typeface="Times New Roman"/>
                <a:cs typeface="Times New Roman"/>
                <a:sym typeface="Times New Roman"/>
              </a:rPr>
              <a:t> SANAA </a:t>
            </a:r>
            <a:r>
              <a:rPr lang="fr-FR" sz="1400">
                <a:solidFill>
                  <a:schemeClr val="dk1"/>
                </a:solidFill>
                <a:latin typeface="Times New Roman"/>
                <a:ea typeface="Times New Roman"/>
                <a:cs typeface="Times New Roman"/>
                <a:sym typeface="Times New Roman"/>
              </a:rPr>
              <a:t>(ENSIAS)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fr-FR">
                <a:solidFill>
                  <a:schemeClr val="dk1"/>
                </a:solidFill>
                <a:latin typeface="Times New Roman"/>
                <a:ea typeface="Times New Roman"/>
                <a:cs typeface="Times New Roman"/>
                <a:sym typeface="Times New Roman"/>
              </a:rPr>
              <a:t>M. KOURSS Rachid (PayLogic)</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99" name="Google Shape;99;p13"/>
          <p:cNvSpPr txBox="1"/>
          <p:nvPr/>
        </p:nvSpPr>
        <p:spPr>
          <a:xfrm>
            <a:off x="3653474" y="3800925"/>
            <a:ext cx="1867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a:latin typeface="Times New Roman"/>
                <a:ea typeface="Times New Roman"/>
                <a:cs typeface="Times New Roman"/>
                <a:sym typeface="Times New Roman"/>
              </a:rPr>
              <a:t>M. </a:t>
            </a:r>
            <a:r>
              <a:rPr lang="fr-FR">
                <a:latin typeface="Times New Roman"/>
                <a:ea typeface="Times New Roman"/>
                <a:cs typeface="Times New Roman"/>
                <a:sym typeface="Times New Roman"/>
              </a:rPr>
              <a:t>KRAB Oussama</a:t>
            </a:r>
            <a:endParaRPr sz="1400">
              <a:solidFill>
                <a:schemeClr val="dk1"/>
              </a:solidFill>
              <a:latin typeface="Calibri"/>
              <a:ea typeface="Calibri"/>
              <a:cs typeface="Calibri"/>
              <a:sym typeface="Calibri"/>
            </a:endParaRPr>
          </a:p>
        </p:txBody>
      </p:sp>
      <p:sp>
        <p:nvSpPr>
          <p:cNvPr id="100" name="Google Shape;100;p13"/>
          <p:cNvSpPr/>
          <p:nvPr/>
        </p:nvSpPr>
        <p:spPr>
          <a:xfrm>
            <a:off x="1309447" y="86217"/>
            <a:ext cx="6096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fr-FR" sz="1800">
                <a:solidFill>
                  <a:srgbClr val="3F3F3F"/>
                </a:solidFill>
                <a:latin typeface="Bell MT"/>
                <a:ea typeface="Bell MT"/>
                <a:cs typeface="Bell MT"/>
                <a:sym typeface="Bell MT"/>
              </a:rPr>
              <a:t>Projet de fin d’études pour l’obtention du titre</a:t>
            </a:r>
            <a:endParaRPr/>
          </a:p>
          <a:p>
            <a:pPr indent="0" lvl="0" marL="0" marR="0" rtl="0" algn="ctr">
              <a:spcBef>
                <a:spcPts val="0"/>
              </a:spcBef>
              <a:spcAft>
                <a:spcPts val="0"/>
              </a:spcAft>
              <a:buNone/>
            </a:pPr>
            <a:r>
              <a:rPr lang="fr-FR" sz="1800">
                <a:solidFill>
                  <a:srgbClr val="3F3F3F"/>
                </a:solidFill>
                <a:latin typeface="Bell MT"/>
                <a:ea typeface="Bell MT"/>
                <a:cs typeface="Bell MT"/>
                <a:sym typeface="Bell MT"/>
              </a:rPr>
              <a:t>d’Ingénieur d’Etat en Informatique</a:t>
            </a:r>
            <a:endParaRPr/>
          </a:p>
          <a:p>
            <a:pPr indent="0" lvl="0" marL="0" marR="0" rtl="0" algn="ctr">
              <a:spcBef>
                <a:spcPts val="0"/>
              </a:spcBef>
              <a:spcAft>
                <a:spcPts val="0"/>
              </a:spcAft>
              <a:buNone/>
            </a:pPr>
            <a:r>
              <a:rPr lang="fr-FR" sz="1800">
                <a:solidFill>
                  <a:srgbClr val="3F3F3F"/>
                </a:solidFill>
                <a:latin typeface="Bell MT"/>
                <a:ea typeface="Bell MT"/>
                <a:cs typeface="Bell MT"/>
                <a:sym typeface="Bell MT"/>
              </a:rPr>
              <a:t>Génie Logiciel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2"/>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309" name="Google Shape;309;p22"/>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22"/>
          <p:cNvSpPr txBox="1"/>
          <p:nvPr/>
        </p:nvSpPr>
        <p:spPr>
          <a:xfrm>
            <a:off x="2305081" y="776397"/>
            <a:ext cx="1571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311" name="Google Shape;311;p22"/>
          <p:cNvSpPr txBox="1"/>
          <p:nvPr/>
        </p:nvSpPr>
        <p:spPr>
          <a:xfrm>
            <a:off x="555663" y="776397"/>
            <a:ext cx="16773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Présentation de l’organisme</a:t>
            </a:r>
            <a:endParaRPr>
              <a:solidFill>
                <a:srgbClr val="888888"/>
              </a:solidFill>
              <a:latin typeface="Times New Roman"/>
              <a:ea typeface="Times New Roman"/>
              <a:cs typeface="Times New Roman"/>
              <a:sym typeface="Times New Roman"/>
            </a:endParaRPr>
          </a:p>
        </p:txBody>
      </p:sp>
      <p:sp>
        <p:nvSpPr>
          <p:cNvPr id="312" name="Google Shape;312;p22"/>
          <p:cNvSpPr txBox="1"/>
          <p:nvPr/>
        </p:nvSpPr>
        <p:spPr>
          <a:xfrm>
            <a:off x="3948598" y="77639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313" name="Google Shape;313;p22"/>
          <p:cNvSpPr txBox="1"/>
          <p:nvPr/>
        </p:nvSpPr>
        <p:spPr>
          <a:xfrm>
            <a:off x="5592116" y="77639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Conduite du projet</a:t>
            </a:r>
            <a:endParaRPr>
              <a:solidFill>
                <a:schemeClr val="dk1"/>
              </a:solidFill>
              <a:latin typeface="Times New Roman"/>
              <a:ea typeface="Times New Roman"/>
              <a:cs typeface="Times New Roman"/>
              <a:sym typeface="Times New Roman"/>
            </a:endParaRPr>
          </a:p>
        </p:txBody>
      </p:sp>
      <p:sp>
        <p:nvSpPr>
          <p:cNvPr descr="&lt;LOGICA_QUOTE_LEFT&gt;" id="314" name="Google Shape;314;p22"/>
          <p:cNvSpPr/>
          <p:nvPr/>
        </p:nvSpPr>
        <p:spPr>
          <a:xfrm rot="10800000">
            <a:off x="7020057" y="742825"/>
            <a:ext cx="143468"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315" name="Google Shape;315;p22"/>
          <p:cNvSpPr/>
          <p:nvPr/>
        </p:nvSpPr>
        <p:spPr>
          <a:xfrm>
            <a:off x="5592125" y="785772"/>
            <a:ext cx="143468"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316" name="Google Shape;316;p22"/>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317" name="Google Shape;317;p22"/>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318" name="Google Shape;318;p22"/>
          <p:cNvSpPr/>
          <p:nvPr/>
        </p:nvSpPr>
        <p:spPr>
          <a:xfrm>
            <a:off x="1714819" y="52623"/>
            <a:ext cx="13548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319" name="Google Shape;319;p22"/>
          <p:cNvSpPr/>
          <p:nvPr/>
        </p:nvSpPr>
        <p:spPr>
          <a:xfrm>
            <a:off x="3332238" y="52623"/>
            <a:ext cx="13539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320" name="Google Shape;320;p22"/>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321" name="Google Shape;321;p22"/>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pic>
        <p:nvPicPr>
          <p:cNvPr id="322" name="Google Shape;322;p22"/>
          <p:cNvPicPr preferRelativeResize="0"/>
          <p:nvPr/>
        </p:nvPicPr>
        <p:blipFill>
          <a:blip r:embed="rId3">
            <a:alphaModFix/>
          </a:blip>
          <a:stretch>
            <a:fillRect/>
          </a:stretch>
        </p:blipFill>
        <p:spPr>
          <a:xfrm>
            <a:off x="1433838" y="1792000"/>
            <a:ext cx="6276325" cy="3193524"/>
          </a:xfrm>
          <a:prstGeom prst="rect">
            <a:avLst/>
          </a:prstGeom>
          <a:noFill/>
          <a:ln>
            <a:noFill/>
          </a:ln>
          <a:effectLst>
            <a:outerShdw blurRad="57150" rotWithShape="0" algn="bl" dir="5400000" dist="19050">
              <a:srgbClr val="888888">
                <a:alpha val="50000"/>
              </a:srgbClr>
            </a:outerShdw>
          </a:effectLst>
        </p:spPr>
      </p:pic>
      <p:sp>
        <p:nvSpPr>
          <p:cNvPr id="323" name="Google Shape;323;p22"/>
          <p:cNvSpPr/>
          <p:nvPr/>
        </p:nvSpPr>
        <p:spPr>
          <a:xfrm>
            <a:off x="555672" y="1361147"/>
            <a:ext cx="25794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Planification</a:t>
            </a:r>
            <a:endParaRPr b="1">
              <a:solidFill>
                <a:srgbClr val="162E4C"/>
              </a:solidFill>
              <a:latin typeface="Calibri"/>
              <a:ea typeface="Calibri"/>
              <a:cs typeface="Calibri"/>
              <a:sym typeface="Calibri"/>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3"/>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330" name="Google Shape;330;p23"/>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23"/>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332" name="Google Shape;332;p23"/>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333" name="Google Shape;333;p23"/>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334" name="Google Shape;334;p23"/>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335" name="Google Shape;335;p23"/>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336" name="Google Shape;336;p23"/>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337" name="Google Shape;337;p23"/>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Conception</a:t>
            </a:r>
            <a:endParaRPr>
              <a:solidFill>
                <a:srgbClr val="888888"/>
              </a:solidFill>
              <a:latin typeface="Times New Roman"/>
              <a:ea typeface="Times New Roman"/>
              <a:cs typeface="Times New Roman"/>
              <a:sym typeface="Times New Roman"/>
            </a:endParaRPr>
          </a:p>
        </p:txBody>
      </p:sp>
      <p:sp>
        <p:nvSpPr>
          <p:cNvPr id="338" name="Google Shape;338;p23"/>
          <p:cNvSpPr txBox="1"/>
          <p:nvPr/>
        </p:nvSpPr>
        <p:spPr>
          <a:xfrm>
            <a:off x="1541334" y="83729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Existant</a:t>
            </a:r>
            <a:endParaRPr>
              <a:solidFill>
                <a:schemeClr val="dk1"/>
              </a:solidFill>
              <a:latin typeface="Times New Roman"/>
              <a:ea typeface="Times New Roman"/>
              <a:cs typeface="Times New Roman"/>
              <a:sym typeface="Times New Roman"/>
            </a:endParaRPr>
          </a:p>
        </p:txBody>
      </p:sp>
      <p:sp>
        <p:nvSpPr>
          <p:cNvPr descr="&lt;LOGICA_QUOTE_LEFT&gt;" id="339" name="Google Shape;339;p23"/>
          <p:cNvSpPr/>
          <p:nvPr/>
        </p:nvSpPr>
        <p:spPr>
          <a:xfrm rot="10800000">
            <a:off x="2580466" y="819012"/>
            <a:ext cx="123610"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340" name="Google Shape;340;p23"/>
          <p:cNvSpPr/>
          <p:nvPr/>
        </p:nvSpPr>
        <p:spPr>
          <a:xfrm>
            <a:off x="1949961" y="819010"/>
            <a:ext cx="123610"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341" name="Google Shape;341;p23"/>
          <p:cNvSpPr txBox="1"/>
          <p:nvPr/>
        </p:nvSpPr>
        <p:spPr>
          <a:xfrm>
            <a:off x="3619629"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342" name="Google Shape;342;p23"/>
          <p:cNvSpPr txBox="1"/>
          <p:nvPr/>
        </p:nvSpPr>
        <p:spPr>
          <a:xfrm>
            <a:off x="222000" y="3024872"/>
            <a:ext cx="1757700" cy="65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fr-FR" sz="2000">
                <a:latin typeface="Bell MT"/>
                <a:ea typeface="Bell MT"/>
                <a:cs typeface="Bell MT"/>
                <a:sym typeface="Bell MT"/>
              </a:rPr>
              <a:t>Switch de </a:t>
            </a:r>
            <a:r>
              <a:rPr lang="fr-FR" sz="2000">
                <a:latin typeface="Bell MT"/>
                <a:ea typeface="Bell MT"/>
                <a:cs typeface="Bell MT"/>
                <a:sym typeface="Bell MT"/>
              </a:rPr>
              <a:t>paiement</a:t>
            </a:r>
            <a:endParaRPr sz="2000">
              <a:solidFill>
                <a:srgbClr val="000000"/>
              </a:solidFill>
              <a:latin typeface="Bell MT"/>
              <a:ea typeface="Bell MT"/>
              <a:cs typeface="Bell MT"/>
              <a:sym typeface="Bell MT"/>
            </a:endParaRPr>
          </a:p>
        </p:txBody>
      </p:sp>
      <p:sp>
        <p:nvSpPr>
          <p:cNvPr id="343" name="Google Shape;343;p23"/>
          <p:cNvSpPr/>
          <p:nvPr/>
        </p:nvSpPr>
        <p:spPr>
          <a:xfrm>
            <a:off x="2022374" y="1640247"/>
            <a:ext cx="476400" cy="1863000"/>
          </a:xfrm>
          <a:prstGeom prst="rightBrace">
            <a:avLst>
              <a:gd fmla="val 59091" name="adj1"/>
              <a:gd fmla="val 50000" name="adj2"/>
            </a:avLst>
          </a:prstGeom>
          <a:noFill/>
          <a:ln cap="flat" cmpd="sng" w="2857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3"/>
          <p:cNvSpPr/>
          <p:nvPr/>
        </p:nvSpPr>
        <p:spPr>
          <a:xfrm>
            <a:off x="2875225" y="3954375"/>
            <a:ext cx="5878200" cy="15951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lang="fr-FR" sz="1200">
                <a:latin typeface="Calibri"/>
                <a:ea typeface="Calibri"/>
                <a:cs typeface="Calibri"/>
                <a:sym typeface="Calibri"/>
              </a:rPr>
              <a:t>L'accès</a:t>
            </a:r>
            <a:r>
              <a:rPr lang="fr-FR" sz="1200">
                <a:latin typeface="Calibri"/>
                <a:ea typeface="Calibri"/>
                <a:cs typeface="Calibri"/>
                <a:sym typeface="Calibri"/>
              </a:rPr>
              <a:t> à la solution repose uniquement sur l’authentification par Email/MDP</a:t>
            </a:r>
            <a:endParaRPr sz="1200">
              <a:solidFill>
                <a:srgbClr val="000000"/>
              </a:solidFill>
              <a:latin typeface="Calibri"/>
              <a:ea typeface="Calibri"/>
              <a:cs typeface="Calibri"/>
              <a:sym typeface="Calibri"/>
            </a:endParaRPr>
          </a:p>
        </p:txBody>
      </p:sp>
      <p:sp>
        <p:nvSpPr>
          <p:cNvPr id="345" name="Google Shape;345;p23"/>
          <p:cNvSpPr/>
          <p:nvPr/>
        </p:nvSpPr>
        <p:spPr>
          <a:xfrm>
            <a:off x="2644571" y="4053725"/>
            <a:ext cx="230700" cy="145200"/>
          </a:xfrm>
          <a:prstGeom prst="mathMultiply">
            <a:avLst>
              <a:gd fmla="val 23520" name="adj1"/>
            </a:avLst>
          </a:prstGeom>
          <a:solidFill>
            <a:srgbClr val="DD368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id="346" name="Google Shape;346;p23"/>
          <p:cNvPicPr preferRelativeResize="0"/>
          <p:nvPr/>
        </p:nvPicPr>
        <p:blipFill>
          <a:blip r:embed="rId3">
            <a:alphaModFix/>
          </a:blip>
          <a:stretch>
            <a:fillRect/>
          </a:stretch>
        </p:blipFill>
        <p:spPr>
          <a:xfrm>
            <a:off x="796425" y="2191697"/>
            <a:ext cx="752475" cy="628650"/>
          </a:xfrm>
          <a:prstGeom prst="rect">
            <a:avLst/>
          </a:prstGeom>
          <a:noFill/>
          <a:ln>
            <a:noFill/>
          </a:ln>
        </p:spPr>
      </p:pic>
      <p:sp>
        <p:nvSpPr>
          <p:cNvPr id="347" name="Google Shape;347;p23"/>
          <p:cNvSpPr/>
          <p:nvPr/>
        </p:nvSpPr>
        <p:spPr>
          <a:xfrm>
            <a:off x="673050" y="2004075"/>
            <a:ext cx="946500" cy="1020900"/>
          </a:xfrm>
          <a:prstGeom prst="roundRect">
            <a:avLst>
              <a:gd fmla="val 16667" name="adj"/>
            </a:avLst>
          </a:prstGeom>
          <a:noFill/>
          <a:ln cap="flat" cmpd="sng" w="2857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Bell MT"/>
              <a:ea typeface="Bell MT"/>
              <a:cs typeface="Bell MT"/>
              <a:sym typeface="Bell MT"/>
            </a:endParaRPr>
          </a:p>
        </p:txBody>
      </p:sp>
      <p:grpSp>
        <p:nvGrpSpPr>
          <p:cNvPr id="348" name="Google Shape;348;p23"/>
          <p:cNvGrpSpPr/>
          <p:nvPr/>
        </p:nvGrpSpPr>
        <p:grpSpPr>
          <a:xfrm>
            <a:off x="2644565" y="1398688"/>
            <a:ext cx="6302048" cy="2023596"/>
            <a:chOff x="406003" y="3120"/>
            <a:chExt cx="6741600" cy="442800"/>
          </a:xfrm>
        </p:grpSpPr>
        <p:sp>
          <p:nvSpPr>
            <p:cNvPr id="349" name="Google Shape;349;p23"/>
            <p:cNvSpPr/>
            <p:nvPr/>
          </p:nvSpPr>
          <p:spPr>
            <a:xfrm>
              <a:off x="406003" y="3120"/>
              <a:ext cx="6741600" cy="442800"/>
            </a:xfrm>
            <a:prstGeom prst="roundRect">
              <a:avLst>
                <a:gd fmla="val 16667" name="adj"/>
              </a:avLst>
            </a:prstGeom>
            <a:solidFill>
              <a:srgbClr val="D0E0E3"/>
            </a:solidFill>
            <a:ln cap="flat" cmpd="sng" w="12700">
              <a:solidFill>
                <a:srgbClr val="FFFFF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txBox="1"/>
            <p:nvPr/>
          </p:nvSpPr>
          <p:spPr>
            <a:xfrm>
              <a:off x="536336" y="46774"/>
              <a:ext cx="6478500" cy="384000"/>
            </a:xfrm>
            <a:prstGeom prst="rect">
              <a:avLst/>
            </a:prstGeom>
            <a:solidFill>
              <a:srgbClr val="D0E0E3"/>
            </a:solidFill>
            <a:ln>
              <a:noFill/>
            </a:ln>
          </p:spPr>
          <p:txBody>
            <a:bodyPr anchorCtr="0" anchor="t" bIns="0" lIns="215050" spcFirstLastPara="1" rIns="215050" wrap="square" tIns="0">
              <a:noAutofit/>
            </a:bodyPr>
            <a:lstStyle/>
            <a:p>
              <a:pPr indent="0" lvl="0" marL="0" marR="0" rtl="0" algn="l">
                <a:lnSpc>
                  <a:spcPct val="90000"/>
                </a:lnSpc>
                <a:spcBef>
                  <a:spcPts val="0"/>
                </a:spcBef>
                <a:spcAft>
                  <a:spcPts val="0"/>
                </a:spcAft>
                <a:buSzPts val="1100"/>
                <a:buNone/>
              </a:pPr>
              <a:r>
                <a:rPr lang="fr-FR">
                  <a:solidFill>
                    <a:srgbClr val="3D3D3D"/>
                  </a:solidFill>
                  <a:latin typeface="Calibri"/>
                  <a:ea typeface="Calibri"/>
                  <a:cs typeface="Calibri"/>
                  <a:sym typeface="Calibri"/>
                </a:rPr>
                <a:t>→ </a:t>
              </a:r>
              <a:r>
                <a:rPr lang="fr-FR">
                  <a:solidFill>
                    <a:srgbClr val="3D3D3D"/>
                  </a:solidFill>
                  <a:latin typeface="Calibri"/>
                  <a:ea typeface="Calibri"/>
                  <a:cs typeface="Calibri"/>
                  <a:sym typeface="Calibri"/>
                </a:rPr>
                <a:t>Switch de paiement national qui sert de plateforme centralisée,</a:t>
              </a:r>
              <a:endParaRPr>
                <a:solidFill>
                  <a:srgbClr val="3D3D3D"/>
                </a:solidFill>
                <a:latin typeface="Calibri"/>
                <a:ea typeface="Calibri"/>
                <a:cs typeface="Calibri"/>
                <a:sym typeface="Calibri"/>
              </a:endParaRPr>
            </a:p>
            <a:p>
              <a:pPr indent="0" lvl="0" marL="0" marR="0" rtl="0" algn="l">
                <a:lnSpc>
                  <a:spcPct val="90000"/>
                </a:lnSpc>
                <a:spcBef>
                  <a:spcPts val="0"/>
                </a:spcBef>
                <a:spcAft>
                  <a:spcPts val="0"/>
                </a:spcAft>
                <a:buSzPts val="1100"/>
                <a:buNone/>
              </a:pPr>
              <a:r>
                <a:rPr lang="fr-FR">
                  <a:solidFill>
                    <a:srgbClr val="3D3D3D"/>
                  </a:solidFill>
                  <a:latin typeface="Calibri"/>
                  <a:ea typeface="Calibri"/>
                  <a:cs typeface="Calibri"/>
                  <a:sym typeface="Calibri"/>
                </a:rPr>
                <a:t>regroupant les détails des transactions des systèmes de points de vente, des guichets automatiques, des systèmes de paiement mobile et des portails de commerce électronique. </a:t>
              </a:r>
              <a:endParaRPr>
                <a:solidFill>
                  <a:srgbClr val="3D3D3D"/>
                </a:solidFill>
                <a:latin typeface="Calibri"/>
                <a:ea typeface="Calibri"/>
                <a:cs typeface="Calibri"/>
                <a:sym typeface="Calibri"/>
              </a:endParaRPr>
            </a:p>
            <a:p>
              <a:pPr indent="0" lvl="0" marL="0" marR="0" rtl="0" algn="l">
                <a:lnSpc>
                  <a:spcPct val="90000"/>
                </a:lnSpc>
                <a:spcBef>
                  <a:spcPts val="0"/>
                </a:spcBef>
                <a:spcAft>
                  <a:spcPts val="0"/>
                </a:spcAft>
                <a:buSzPts val="1100"/>
                <a:buNone/>
              </a:pPr>
              <a:r>
                <a:rPr lang="fr-FR">
                  <a:solidFill>
                    <a:srgbClr val="3D3D3D"/>
                  </a:solidFill>
                  <a:latin typeface="Calibri"/>
                  <a:ea typeface="Calibri"/>
                  <a:cs typeface="Calibri"/>
                  <a:sym typeface="Calibri"/>
                </a:rPr>
                <a:t>→ Il simplifie le processus d’autorisation et de règlement des paiements, assurant des transactions efficaces et sûres pour les acheteurs et les vendeurs de produits et services financiers.</a:t>
              </a:r>
              <a:endParaRPr>
                <a:solidFill>
                  <a:srgbClr val="3D3D3D"/>
                </a:solidFill>
                <a:latin typeface="Calibri"/>
                <a:ea typeface="Calibri"/>
                <a:cs typeface="Calibri"/>
                <a:sym typeface="Calibri"/>
              </a:endParaRPr>
            </a:p>
            <a:p>
              <a:pPr indent="0" lvl="0" marL="0" marR="0" rtl="0" algn="l">
                <a:lnSpc>
                  <a:spcPct val="90000"/>
                </a:lnSpc>
                <a:spcBef>
                  <a:spcPts val="0"/>
                </a:spcBef>
                <a:spcAft>
                  <a:spcPts val="0"/>
                </a:spcAft>
                <a:buSzPts val="1100"/>
                <a:buNone/>
              </a:pPr>
              <a:r>
                <a:rPr lang="fr-FR">
                  <a:solidFill>
                    <a:srgbClr val="3D3D3D"/>
                  </a:solidFill>
                  <a:latin typeface="Calibri"/>
                  <a:ea typeface="Calibri"/>
                  <a:cs typeface="Calibri"/>
                  <a:sym typeface="Calibri"/>
                </a:rPr>
                <a:t>→ Avec une interface unique avec les processeurs de paiement de cartes mondiaux, tels que VISA, American Express, MasterCard et Diners Club</a:t>
              </a:r>
              <a:endParaRPr>
                <a:solidFill>
                  <a:srgbClr val="3D3D3D"/>
                </a:solidFill>
                <a:latin typeface="Calibri"/>
                <a:ea typeface="Calibri"/>
                <a:cs typeface="Calibri"/>
                <a:sym typeface="Calibri"/>
              </a:endParaRPr>
            </a:p>
            <a:p>
              <a:pPr indent="0" lvl="0" marL="0" marR="0" rtl="0" algn="l">
                <a:lnSpc>
                  <a:spcPct val="90000"/>
                </a:lnSpc>
                <a:spcBef>
                  <a:spcPts val="0"/>
                </a:spcBef>
                <a:spcAft>
                  <a:spcPts val="0"/>
                </a:spcAft>
                <a:buNone/>
              </a:pPr>
              <a:r>
                <a:t/>
              </a:r>
              <a:endParaRPr>
                <a:solidFill>
                  <a:srgbClr val="3D3D3D"/>
                </a:solidFill>
                <a:latin typeface="Calibri"/>
                <a:ea typeface="Calibri"/>
                <a:cs typeface="Calibri"/>
                <a:sym typeface="Calibri"/>
              </a:endParaRPr>
            </a:p>
          </p:txBody>
        </p:sp>
      </p:grpSp>
      <p:sp>
        <p:nvSpPr>
          <p:cNvPr id="351" name="Google Shape;351;p23"/>
          <p:cNvSpPr/>
          <p:nvPr/>
        </p:nvSpPr>
        <p:spPr>
          <a:xfrm rot="5400000">
            <a:off x="5412479" y="3600100"/>
            <a:ext cx="557400" cy="184200"/>
          </a:xfrm>
          <a:prstGeom prst="rightArrow">
            <a:avLst>
              <a:gd fmla="val 50000" name="adj1"/>
              <a:gd fmla="val 50000" name="adj2"/>
            </a:avLst>
          </a:prstGeom>
          <a:solidFill>
            <a:srgbClr val="595959"/>
          </a:solidFill>
          <a:ln cap="flat" cmpd="sng" w="9525">
            <a:solidFill>
              <a:srgbClr val="A5A5A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95959"/>
              </a:solidFill>
              <a:latin typeface="Calibri"/>
              <a:ea typeface="Calibri"/>
              <a:cs typeface="Calibri"/>
              <a:sym typeface="Calibri"/>
            </a:endParaRPr>
          </a:p>
        </p:txBody>
      </p:sp>
      <p:pic>
        <p:nvPicPr>
          <p:cNvPr descr="http://www.kelelek.com/Content/images/PageLivraison/logo_attention.png" id="352" name="Google Shape;352;p23"/>
          <p:cNvPicPr preferRelativeResize="0"/>
          <p:nvPr/>
        </p:nvPicPr>
        <p:blipFill rotWithShape="1">
          <a:blip r:embed="rId4">
            <a:alphaModFix/>
          </a:blip>
          <a:srcRect b="0" l="0" r="0" t="0"/>
          <a:stretch/>
        </p:blipFill>
        <p:spPr>
          <a:xfrm rot="808607">
            <a:off x="5167170" y="3411086"/>
            <a:ext cx="443252" cy="562227"/>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4"/>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359" name="Google Shape;359;p24"/>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24"/>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361" name="Google Shape;361;p24"/>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362" name="Google Shape;362;p24"/>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363" name="Google Shape;363;p24"/>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364" name="Google Shape;364;p24"/>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365" name="Google Shape;365;p24"/>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366" name="Google Shape;366;p24"/>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Conception</a:t>
            </a:r>
            <a:endParaRPr>
              <a:solidFill>
                <a:srgbClr val="888888"/>
              </a:solidFill>
              <a:latin typeface="Times New Roman"/>
              <a:ea typeface="Times New Roman"/>
              <a:cs typeface="Times New Roman"/>
              <a:sym typeface="Times New Roman"/>
            </a:endParaRPr>
          </a:p>
        </p:txBody>
      </p:sp>
      <p:sp>
        <p:nvSpPr>
          <p:cNvPr descr="&lt;LOGICA_QUOTE_LEFT&gt;" id="367" name="Google Shape;367;p24"/>
          <p:cNvSpPr/>
          <p:nvPr/>
        </p:nvSpPr>
        <p:spPr>
          <a:xfrm rot="10800000">
            <a:off x="5414081" y="825203"/>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368" name="Google Shape;368;p24"/>
          <p:cNvSpPr/>
          <p:nvPr/>
        </p:nvSpPr>
        <p:spPr>
          <a:xfrm>
            <a:off x="4161225" y="825200"/>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369" name="Google Shape;369;p24"/>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Benchmarking</a:t>
            </a:r>
            <a:endParaRPr>
              <a:solidFill>
                <a:schemeClr val="dk1"/>
              </a:solidFill>
              <a:latin typeface="Times New Roman"/>
              <a:ea typeface="Times New Roman"/>
              <a:cs typeface="Times New Roman"/>
              <a:sym typeface="Times New Roman"/>
            </a:endParaRPr>
          </a:p>
        </p:txBody>
      </p:sp>
      <p:sp>
        <p:nvSpPr>
          <p:cNvPr id="370" name="Google Shape;370;p24"/>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graphicFrame>
        <p:nvGraphicFramePr>
          <p:cNvPr id="371" name="Google Shape;371;p24"/>
          <p:cNvGraphicFramePr/>
          <p:nvPr/>
        </p:nvGraphicFramePr>
        <p:xfrm>
          <a:off x="314963" y="1232908"/>
          <a:ext cx="3000000" cy="3000000"/>
        </p:xfrm>
        <a:graphic>
          <a:graphicData uri="http://schemas.openxmlformats.org/drawingml/2006/table">
            <a:tbl>
              <a:tblPr>
                <a:noFill/>
                <a:tableStyleId>{6623963A-C7D1-4FFC-B2A8-0B7B707F7233}</a:tableStyleId>
              </a:tblPr>
              <a:tblGrid>
                <a:gridCol w="1034325"/>
                <a:gridCol w="991550"/>
                <a:gridCol w="928225"/>
                <a:gridCol w="2864850"/>
                <a:gridCol w="2407450"/>
              </a:tblGrid>
              <a:tr h="505150">
                <a:tc>
                  <a:txBody>
                    <a:bodyPr/>
                    <a:lstStyle/>
                    <a:p>
                      <a:pPr indent="0" lvl="0" marL="0" rtl="0" algn="l">
                        <a:spcBef>
                          <a:spcPts val="0"/>
                        </a:spcBef>
                        <a:spcAft>
                          <a:spcPts val="0"/>
                        </a:spcAft>
                        <a:buNone/>
                      </a:pPr>
                      <a:r>
                        <a:rPr b="1" lang="fr-FR" sz="800">
                          <a:solidFill>
                            <a:srgbClr val="434343"/>
                          </a:solidFill>
                          <a:latin typeface="Calibri"/>
                          <a:ea typeface="Calibri"/>
                          <a:cs typeface="Calibri"/>
                          <a:sym typeface="Calibri"/>
                        </a:rPr>
                        <a:t>Méthode d’authentification</a:t>
                      </a:r>
                      <a:endParaRPr b="1" sz="800">
                        <a:solidFill>
                          <a:srgbClr val="434343"/>
                        </a:solidFill>
                        <a:latin typeface="Calibri"/>
                        <a:ea typeface="Calibri"/>
                        <a:cs typeface="Calibri"/>
                        <a:sym typeface="Calibri"/>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fr-FR" sz="800">
                          <a:solidFill>
                            <a:srgbClr val="3D85C6"/>
                          </a:solidFill>
                        </a:rPr>
                        <a:t>chiffrement</a:t>
                      </a:r>
                      <a:endParaRPr b="1" sz="800">
                        <a:solidFill>
                          <a:srgbClr val="3D85C6"/>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3D85C6"/>
                          </a:solidFill>
                        </a:rPr>
                        <a:t>transmission sécurisée</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E69138"/>
                          </a:solidFill>
                        </a:rPr>
                        <a:t>Conformité et normes</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E69138"/>
                          </a:solidFill>
                        </a:rPr>
                        <a:t>atténuation des risques</a:t>
                      </a:r>
                      <a:endParaRPr b="1" sz="800">
                        <a:solidFill>
                          <a:srgbClr val="E69138"/>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531275">
                <a:tc>
                  <a:txBody>
                    <a:bodyPr/>
                    <a:lstStyle/>
                    <a:p>
                      <a:pPr indent="0" lvl="0" marL="0" rtl="0" algn="l">
                        <a:spcBef>
                          <a:spcPts val="0"/>
                        </a:spcBef>
                        <a:spcAft>
                          <a:spcPts val="0"/>
                        </a:spcAft>
                        <a:buNone/>
                      </a:pPr>
                      <a:r>
                        <a:rPr b="1" lang="fr-FR" sz="800">
                          <a:solidFill>
                            <a:srgbClr val="4D4F53"/>
                          </a:solidFill>
                        </a:rPr>
                        <a:t>Mot de passe forts</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457200" rtl="0" algn="ctr">
                        <a:spcBef>
                          <a:spcPts val="0"/>
                        </a:spcBef>
                        <a:spcAft>
                          <a:spcPts val="0"/>
                        </a:spcAft>
                        <a:buNone/>
                      </a:pPr>
                      <a:r>
                        <a:rPr b="1" lang="fr-FR" sz="800">
                          <a:solidFill>
                            <a:srgbClr val="4D4F53"/>
                          </a:solidFill>
                        </a:rPr>
                        <a:t>N/A</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Respect des directives sur la complexité des mots de passe</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228600" lvl="0" marL="457200" rtl="0" algn="ctr">
                        <a:spcBef>
                          <a:spcPts val="0"/>
                        </a:spcBef>
                        <a:spcAft>
                          <a:spcPts val="0"/>
                        </a:spcAft>
                        <a:buNone/>
                      </a:pPr>
                      <a:r>
                        <a:rPr b="1" lang="fr-FR" sz="800">
                          <a:solidFill>
                            <a:srgbClr val="4D4F53"/>
                          </a:solidFill>
                        </a:rPr>
                        <a:t>Protège contre les devinettes de mot de passe et les attaques par force brute</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366300">
                <a:tc>
                  <a:txBody>
                    <a:bodyPr/>
                    <a:lstStyle/>
                    <a:p>
                      <a:pPr indent="0" lvl="0" marL="0" rtl="0" algn="l">
                        <a:spcBef>
                          <a:spcPts val="0"/>
                        </a:spcBef>
                        <a:spcAft>
                          <a:spcPts val="0"/>
                        </a:spcAft>
                        <a:buNone/>
                      </a:pPr>
                      <a:r>
                        <a:rPr lang="fr-FR" sz="800">
                          <a:solidFill>
                            <a:schemeClr val="dk1"/>
                          </a:solidFill>
                        </a:rPr>
                        <a:t>SMS OTP</a:t>
                      </a:r>
                      <a:endParaRPr sz="800">
                        <a:solidFill>
                          <a:schemeClr val="dk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fr-FR" sz="800">
                          <a:solidFill>
                            <a:srgbClr val="4D4F53"/>
                          </a:solidFill>
                        </a:rPr>
                        <a:t>Moyen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Non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457200" rtl="0" algn="ctr">
                        <a:spcBef>
                          <a:spcPts val="0"/>
                        </a:spcBef>
                        <a:spcAft>
                          <a:spcPts val="0"/>
                        </a:spcAft>
                        <a:buNone/>
                      </a:pPr>
                      <a:r>
                        <a:rPr b="1" lang="fr-FR" sz="800">
                          <a:solidFill>
                            <a:srgbClr val="4D4F53"/>
                          </a:solidFill>
                        </a:rPr>
                        <a:t>Conformité aux règlements et aux lignes directrices du SMS	</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228600" lvl="0" marL="457200" rtl="0" algn="ctr">
                        <a:spcBef>
                          <a:spcPts val="0"/>
                        </a:spcBef>
                        <a:spcAft>
                          <a:spcPts val="0"/>
                        </a:spcAft>
                        <a:buNone/>
                      </a:pPr>
                      <a:r>
                        <a:rPr b="1" lang="fr-FR" sz="800">
                          <a:solidFill>
                            <a:srgbClr val="4D4F53"/>
                          </a:solidFill>
                        </a:rPr>
                        <a:t>Vulnérable aux attaques d’échange et d’interception de cartes SIM</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313600">
                <a:tc>
                  <a:txBody>
                    <a:bodyPr/>
                    <a:lstStyle/>
                    <a:p>
                      <a:pPr indent="0" lvl="0" marL="0" rtl="0" algn="l">
                        <a:spcBef>
                          <a:spcPts val="0"/>
                        </a:spcBef>
                        <a:spcAft>
                          <a:spcPts val="0"/>
                        </a:spcAft>
                        <a:buNone/>
                      </a:pPr>
                      <a:r>
                        <a:rPr b="1" lang="fr-FR" sz="800">
                          <a:solidFill>
                            <a:srgbClr val="4D4F53"/>
                          </a:solidFill>
                        </a:rPr>
                        <a:t>Email OTP</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None/>
                      </a:pPr>
                      <a:r>
                        <a:rPr b="1" lang="fr-FR" sz="800">
                          <a:solidFill>
                            <a:srgbClr val="4D4F53"/>
                          </a:solidFill>
                        </a:rPr>
                        <a:t>Moyen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457200" rtl="0" algn="ctr">
                        <a:spcBef>
                          <a:spcPts val="0"/>
                        </a:spcBef>
                        <a:spcAft>
                          <a:spcPts val="0"/>
                        </a:spcAft>
                        <a:buNone/>
                      </a:pPr>
                      <a:r>
                        <a:rPr b="1" lang="fr-FR" sz="800">
                          <a:solidFill>
                            <a:srgbClr val="4D4F53"/>
                          </a:solidFill>
                        </a:rPr>
                        <a:t>Conformité aux normes de sécurité des courriels (DKIM, SPF)</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228600" lvl="0" marL="457200" rtl="0" algn="ctr">
                        <a:spcBef>
                          <a:spcPts val="0"/>
                        </a:spcBef>
                        <a:spcAft>
                          <a:spcPts val="0"/>
                        </a:spcAft>
                        <a:buNone/>
                      </a:pPr>
                      <a:r>
                        <a:rPr b="1" lang="fr-FR" sz="800">
                          <a:solidFill>
                            <a:srgbClr val="4D4F53"/>
                          </a:solidFill>
                        </a:rPr>
                        <a:t>Risque d’interception de email  et de compromission de compte</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296375">
                <a:tc>
                  <a:txBody>
                    <a:bodyPr/>
                    <a:lstStyle/>
                    <a:p>
                      <a:pPr indent="0" lvl="0" marL="0" rtl="0" algn="l">
                        <a:spcBef>
                          <a:spcPts val="0"/>
                        </a:spcBef>
                        <a:spcAft>
                          <a:spcPts val="0"/>
                        </a:spcAft>
                        <a:buClr>
                          <a:srgbClr val="000000"/>
                        </a:buClr>
                        <a:buSzPts val="1100"/>
                        <a:buFont typeface="Arial"/>
                        <a:buNone/>
                      </a:pPr>
                      <a:r>
                        <a:rPr b="1" lang="fr-FR" sz="800">
                          <a:solidFill>
                            <a:srgbClr val="4D4F53"/>
                          </a:solidFill>
                        </a:rPr>
                        <a:t>Authentification Biométrique</a:t>
                      </a:r>
                      <a:endParaRPr b="1" sz="800">
                        <a:solidFill>
                          <a:srgbClr val="4D4F53"/>
                        </a:solidFill>
                      </a:endParaRPr>
                    </a:p>
                    <a:p>
                      <a:pPr indent="0" lvl="0" marL="0" rtl="0" algn="l">
                        <a:spcBef>
                          <a:spcPts val="0"/>
                        </a:spcBef>
                        <a:spcAft>
                          <a:spcPts val="0"/>
                        </a:spcAft>
                        <a:buNone/>
                      </a:pPr>
                      <a:r>
                        <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Clr>
                          <a:schemeClr val="dk1"/>
                        </a:buClr>
                        <a:buSzPts val="1100"/>
                        <a:buFont typeface="Arial"/>
                        <a:buNone/>
                      </a:pPr>
                      <a:r>
                        <a:rPr b="1" lang="fr-FR" sz="800">
                          <a:solidFill>
                            <a:srgbClr val="4D4F53"/>
                          </a:solidFill>
                        </a:rPr>
                        <a:t>élevé</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règlements tels que RGPD, ISO/IEC 19794, lignes directrices du NIST</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 identificateur unique et hautement sécurisé difficile à reproduire ou à falsifier</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409350">
                <a:tc>
                  <a:txBody>
                    <a:bodyPr/>
                    <a:lstStyle/>
                    <a:p>
                      <a:pPr indent="0" lvl="0" marL="0" rtl="0" algn="l">
                        <a:spcBef>
                          <a:spcPts val="0"/>
                        </a:spcBef>
                        <a:spcAft>
                          <a:spcPts val="0"/>
                        </a:spcAft>
                        <a:buNone/>
                      </a:pPr>
                      <a:r>
                        <a:rPr b="1" lang="fr-FR" sz="800">
                          <a:solidFill>
                            <a:srgbClr val="4D4F53"/>
                          </a:solidFill>
                        </a:rPr>
                        <a:t>TOTP</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None/>
                      </a:pPr>
                      <a:r>
                        <a:rPr b="1" lang="fr-FR" sz="800">
                          <a:solidFill>
                            <a:srgbClr val="4D4F53"/>
                          </a:solidFill>
                        </a:rPr>
                        <a:t>élevé</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Conformité aux RFC 6238, FIPS 180-4 et NIST SP 800-63-3</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Efficace contre les attaques d’hameçonnage et de rediffusion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444150">
                <a:tc>
                  <a:txBody>
                    <a:bodyPr/>
                    <a:lstStyle/>
                    <a:p>
                      <a:pPr indent="0" lvl="0" marL="0" rtl="0" algn="l">
                        <a:spcBef>
                          <a:spcPts val="0"/>
                        </a:spcBef>
                        <a:spcAft>
                          <a:spcPts val="0"/>
                        </a:spcAft>
                        <a:buNone/>
                      </a:pPr>
                      <a:r>
                        <a:rPr b="1" lang="fr-FR" sz="800">
                          <a:solidFill>
                            <a:srgbClr val="4D4F53"/>
                          </a:solidFill>
                        </a:rPr>
                        <a:t>FIDO</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None/>
                      </a:pPr>
                      <a:r>
                        <a:rPr b="1" lang="fr-FR" sz="800">
                          <a:solidFill>
                            <a:srgbClr val="4D4F53"/>
                          </a:solidFill>
                        </a:rPr>
                        <a:t>élevé</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Certification FIDO U2F et FIDO2, conformité avec WebAuthn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Fournit une authentification forte avec des jetons matériels</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444150">
                <a:tc>
                  <a:txBody>
                    <a:bodyPr/>
                    <a:lstStyle/>
                    <a:p>
                      <a:pPr indent="0" lvl="0" marL="0" rtl="0" algn="l">
                        <a:spcBef>
                          <a:spcPts val="0"/>
                        </a:spcBef>
                        <a:spcAft>
                          <a:spcPts val="0"/>
                        </a:spcAft>
                        <a:buClr>
                          <a:schemeClr val="dk1"/>
                        </a:buClr>
                        <a:buSzPts val="1100"/>
                        <a:buFont typeface="Arial"/>
                        <a:buNone/>
                      </a:pPr>
                      <a:r>
                        <a:rPr b="1" lang="fr-FR" sz="800">
                          <a:solidFill>
                            <a:srgbClr val="4D4F53"/>
                          </a:solidFill>
                        </a:rPr>
                        <a:t>Notifications Push</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None/>
                      </a:pPr>
                      <a:r>
                        <a:rPr b="1" lang="fr-FR" sz="800">
                          <a:solidFill>
                            <a:srgbClr val="4D4F53"/>
                          </a:solidFill>
                        </a:rPr>
                        <a:t>élevé</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 la conformité aux normes de l’industrie, comme les normes d’authentification ouverte (OATH)</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Fournit une authentification sécurisée avec la liaison par device</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bl>
          </a:graphicData>
        </a:graphic>
      </p:graphicFrame>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5"/>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378" name="Google Shape;378;p25"/>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5"/>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380" name="Google Shape;380;p25"/>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381" name="Google Shape;381;p25"/>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382" name="Google Shape;382;p25"/>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383" name="Google Shape;383;p25"/>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384" name="Google Shape;384;p25"/>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385" name="Google Shape;385;p25"/>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Conception</a:t>
            </a:r>
            <a:endParaRPr>
              <a:solidFill>
                <a:srgbClr val="888888"/>
              </a:solidFill>
              <a:latin typeface="Times New Roman"/>
              <a:ea typeface="Times New Roman"/>
              <a:cs typeface="Times New Roman"/>
              <a:sym typeface="Times New Roman"/>
            </a:endParaRPr>
          </a:p>
        </p:txBody>
      </p:sp>
      <p:sp>
        <p:nvSpPr>
          <p:cNvPr descr="&lt;LOGICA_QUOTE_LEFT&gt;" id="386" name="Google Shape;386;p25"/>
          <p:cNvSpPr/>
          <p:nvPr/>
        </p:nvSpPr>
        <p:spPr>
          <a:xfrm rot="10800000">
            <a:off x="5414081" y="825203"/>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387" name="Google Shape;387;p25"/>
          <p:cNvSpPr/>
          <p:nvPr/>
        </p:nvSpPr>
        <p:spPr>
          <a:xfrm>
            <a:off x="4161225" y="825200"/>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388" name="Google Shape;388;p25"/>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Benchmarking</a:t>
            </a:r>
            <a:endParaRPr>
              <a:solidFill>
                <a:schemeClr val="dk1"/>
              </a:solidFill>
              <a:latin typeface="Times New Roman"/>
              <a:ea typeface="Times New Roman"/>
              <a:cs typeface="Times New Roman"/>
              <a:sym typeface="Times New Roman"/>
            </a:endParaRPr>
          </a:p>
        </p:txBody>
      </p:sp>
      <p:sp>
        <p:nvSpPr>
          <p:cNvPr id="389" name="Google Shape;389;p25"/>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graphicFrame>
        <p:nvGraphicFramePr>
          <p:cNvPr id="390" name="Google Shape;390;p25"/>
          <p:cNvGraphicFramePr/>
          <p:nvPr/>
        </p:nvGraphicFramePr>
        <p:xfrm>
          <a:off x="314963" y="1232908"/>
          <a:ext cx="3000000" cy="3000000"/>
        </p:xfrm>
        <a:graphic>
          <a:graphicData uri="http://schemas.openxmlformats.org/drawingml/2006/table">
            <a:tbl>
              <a:tblPr>
                <a:noFill/>
                <a:tableStyleId>{6623963A-C7D1-4FFC-B2A8-0B7B707F7233}</a:tableStyleId>
              </a:tblPr>
              <a:tblGrid>
                <a:gridCol w="1034325"/>
                <a:gridCol w="991550"/>
                <a:gridCol w="928225"/>
                <a:gridCol w="2864850"/>
                <a:gridCol w="2407450"/>
              </a:tblGrid>
              <a:tr h="505150">
                <a:tc>
                  <a:txBody>
                    <a:bodyPr/>
                    <a:lstStyle/>
                    <a:p>
                      <a:pPr indent="0" lvl="0" marL="0" rtl="0" algn="l">
                        <a:spcBef>
                          <a:spcPts val="0"/>
                        </a:spcBef>
                        <a:spcAft>
                          <a:spcPts val="0"/>
                        </a:spcAft>
                        <a:buNone/>
                      </a:pPr>
                      <a:r>
                        <a:rPr b="1" lang="fr-FR" sz="800">
                          <a:solidFill>
                            <a:srgbClr val="434343"/>
                          </a:solidFill>
                          <a:latin typeface="Calibri"/>
                          <a:ea typeface="Calibri"/>
                          <a:cs typeface="Calibri"/>
                          <a:sym typeface="Calibri"/>
                        </a:rPr>
                        <a:t>Méthode d’authentification</a:t>
                      </a:r>
                      <a:endParaRPr b="1" sz="800">
                        <a:solidFill>
                          <a:srgbClr val="434343"/>
                        </a:solidFill>
                        <a:latin typeface="Calibri"/>
                        <a:ea typeface="Calibri"/>
                        <a:cs typeface="Calibri"/>
                        <a:sym typeface="Calibri"/>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fr-FR" sz="800">
                          <a:solidFill>
                            <a:srgbClr val="3D85C6"/>
                          </a:solidFill>
                        </a:rPr>
                        <a:t>chiffrement</a:t>
                      </a:r>
                      <a:endParaRPr b="1" sz="800">
                        <a:solidFill>
                          <a:srgbClr val="3D85C6"/>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3D85C6"/>
                          </a:solidFill>
                        </a:rPr>
                        <a:t>transmission sécurisée</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E69138"/>
                          </a:solidFill>
                        </a:rPr>
                        <a:t>Conformité et normes</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E69138"/>
                          </a:solidFill>
                        </a:rPr>
                        <a:t>atténuation des risques</a:t>
                      </a:r>
                      <a:endParaRPr b="1" sz="800">
                        <a:solidFill>
                          <a:srgbClr val="E69138"/>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531275">
                <a:tc>
                  <a:txBody>
                    <a:bodyPr/>
                    <a:lstStyle/>
                    <a:p>
                      <a:pPr indent="0" lvl="0" marL="0" rtl="0" algn="l">
                        <a:spcBef>
                          <a:spcPts val="0"/>
                        </a:spcBef>
                        <a:spcAft>
                          <a:spcPts val="0"/>
                        </a:spcAft>
                        <a:buNone/>
                      </a:pPr>
                      <a:r>
                        <a:rPr b="1" lang="fr-FR" sz="800">
                          <a:solidFill>
                            <a:srgbClr val="4D4F53"/>
                          </a:solidFill>
                        </a:rPr>
                        <a:t>Mot de passe forts</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457200" rtl="0" algn="ctr">
                        <a:spcBef>
                          <a:spcPts val="0"/>
                        </a:spcBef>
                        <a:spcAft>
                          <a:spcPts val="0"/>
                        </a:spcAft>
                        <a:buNone/>
                      </a:pPr>
                      <a:r>
                        <a:rPr b="1" lang="fr-FR" sz="800">
                          <a:solidFill>
                            <a:srgbClr val="4D4F53"/>
                          </a:solidFill>
                        </a:rPr>
                        <a:t>N/A</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Respect des directives sur la complexité des mots de passe</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228600" lvl="0" marL="457200" rtl="0" algn="ctr">
                        <a:spcBef>
                          <a:spcPts val="0"/>
                        </a:spcBef>
                        <a:spcAft>
                          <a:spcPts val="0"/>
                        </a:spcAft>
                        <a:buNone/>
                      </a:pPr>
                      <a:r>
                        <a:rPr b="1" lang="fr-FR" sz="800">
                          <a:solidFill>
                            <a:srgbClr val="4D4F53"/>
                          </a:solidFill>
                        </a:rPr>
                        <a:t>Protège contre les devinettes de mot de passe et les attaques par force brute</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366300">
                <a:tc>
                  <a:txBody>
                    <a:bodyPr/>
                    <a:lstStyle/>
                    <a:p>
                      <a:pPr indent="0" lvl="0" marL="0" rtl="0" algn="l">
                        <a:spcBef>
                          <a:spcPts val="0"/>
                        </a:spcBef>
                        <a:spcAft>
                          <a:spcPts val="0"/>
                        </a:spcAft>
                        <a:buNone/>
                      </a:pPr>
                      <a:r>
                        <a:rPr lang="fr-FR" sz="800">
                          <a:solidFill>
                            <a:schemeClr val="dk1"/>
                          </a:solidFill>
                        </a:rPr>
                        <a:t>SMS OTP</a:t>
                      </a:r>
                      <a:endParaRPr sz="800">
                        <a:solidFill>
                          <a:schemeClr val="dk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fr-FR" sz="800">
                          <a:solidFill>
                            <a:srgbClr val="4D4F53"/>
                          </a:solidFill>
                        </a:rPr>
                        <a:t>Moyen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Non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457200" rtl="0" algn="ctr">
                        <a:spcBef>
                          <a:spcPts val="0"/>
                        </a:spcBef>
                        <a:spcAft>
                          <a:spcPts val="0"/>
                        </a:spcAft>
                        <a:buNone/>
                      </a:pPr>
                      <a:r>
                        <a:rPr b="1" lang="fr-FR" sz="800">
                          <a:solidFill>
                            <a:srgbClr val="4D4F53"/>
                          </a:solidFill>
                        </a:rPr>
                        <a:t>Conformité aux règlements et aux lignes directrices du SMS	</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228600" lvl="0" marL="457200" rtl="0" algn="ctr">
                        <a:spcBef>
                          <a:spcPts val="0"/>
                        </a:spcBef>
                        <a:spcAft>
                          <a:spcPts val="0"/>
                        </a:spcAft>
                        <a:buNone/>
                      </a:pPr>
                      <a:r>
                        <a:rPr b="1" lang="fr-FR" sz="800">
                          <a:solidFill>
                            <a:srgbClr val="4D4F53"/>
                          </a:solidFill>
                        </a:rPr>
                        <a:t>Vulnérable aux attaques d’échange et d’interception de cartes SIM</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313600">
                <a:tc>
                  <a:txBody>
                    <a:bodyPr/>
                    <a:lstStyle/>
                    <a:p>
                      <a:pPr indent="0" lvl="0" marL="0" rtl="0" algn="l">
                        <a:spcBef>
                          <a:spcPts val="0"/>
                        </a:spcBef>
                        <a:spcAft>
                          <a:spcPts val="0"/>
                        </a:spcAft>
                        <a:buNone/>
                      </a:pPr>
                      <a:r>
                        <a:rPr b="1" lang="fr-FR" sz="800">
                          <a:solidFill>
                            <a:srgbClr val="4D4F53"/>
                          </a:solidFill>
                        </a:rPr>
                        <a:t>Email OTP</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None/>
                      </a:pPr>
                      <a:r>
                        <a:rPr b="1" lang="fr-FR" sz="800">
                          <a:solidFill>
                            <a:srgbClr val="4D4F53"/>
                          </a:solidFill>
                        </a:rPr>
                        <a:t>Moyen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457200" rtl="0" algn="ctr">
                        <a:spcBef>
                          <a:spcPts val="0"/>
                        </a:spcBef>
                        <a:spcAft>
                          <a:spcPts val="0"/>
                        </a:spcAft>
                        <a:buNone/>
                      </a:pPr>
                      <a:r>
                        <a:rPr b="1" lang="fr-FR" sz="800">
                          <a:solidFill>
                            <a:srgbClr val="4D4F53"/>
                          </a:solidFill>
                        </a:rPr>
                        <a:t>Conformité aux normes de sécurité des courriels (DKIM, SPF)</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228600" lvl="0" marL="457200" rtl="0" algn="ctr">
                        <a:spcBef>
                          <a:spcPts val="0"/>
                        </a:spcBef>
                        <a:spcAft>
                          <a:spcPts val="0"/>
                        </a:spcAft>
                        <a:buNone/>
                      </a:pPr>
                      <a:r>
                        <a:rPr b="1" lang="fr-FR" sz="800">
                          <a:solidFill>
                            <a:srgbClr val="4D4F53"/>
                          </a:solidFill>
                        </a:rPr>
                        <a:t>Risque d’interception de email  et de compromission de compte</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296375">
                <a:tc>
                  <a:txBody>
                    <a:bodyPr/>
                    <a:lstStyle/>
                    <a:p>
                      <a:pPr indent="0" lvl="0" marL="0" rtl="0" algn="l">
                        <a:spcBef>
                          <a:spcPts val="0"/>
                        </a:spcBef>
                        <a:spcAft>
                          <a:spcPts val="0"/>
                        </a:spcAft>
                        <a:buClr>
                          <a:srgbClr val="000000"/>
                        </a:buClr>
                        <a:buSzPts val="1100"/>
                        <a:buFont typeface="Arial"/>
                        <a:buNone/>
                      </a:pPr>
                      <a:r>
                        <a:rPr b="1" lang="fr-FR" sz="800">
                          <a:solidFill>
                            <a:srgbClr val="4D4F53"/>
                          </a:solidFill>
                        </a:rPr>
                        <a:t>Authentification Biométrique</a:t>
                      </a:r>
                      <a:endParaRPr b="1" sz="800">
                        <a:solidFill>
                          <a:srgbClr val="4D4F53"/>
                        </a:solidFill>
                      </a:endParaRPr>
                    </a:p>
                    <a:p>
                      <a:pPr indent="0" lvl="0" marL="0" rtl="0" algn="l">
                        <a:spcBef>
                          <a:spcPts val="0"/>
                        </a:spcBef>
                        <a:spcAft>
                          <a:spcPts val="0"/>
                        </a:spcAft>
                        <a:buNone/>
                      </a:pPr>
                      <a:r>
                        <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Clr>
                          <a:schemeClr val="dk1"/>
                        </a:buClr>
                        <a:buSzPts val="1100"/>
                        <a:buFont typeface="Arial"/>
                        <a:buNone/>
                      </a:pPr>
                      <a:r>
                        <a:rPr b="1" lang="fr-FR" sz="800">
                          <a:solidFill>
                            <a:srgbClr val="4D4F53"/>
                          </a:solidFill>
                        </a:rPr>
                        <a:t>élevé</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règlements tels que RGPD, ISO/IEC 19794, lignes directrices du NIST</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 identificateur unique et hautement sécurisé difficile à reproduire ou à falsifier</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409350">
                <a:tc>
                  <a:txBody>
                    <a:bodyPr/>
                    <a:lstStyle/>
                    <a:p>
                      <a:pPr indent="0" lvl="0" marL="0" rtl="0" algn="l">
                        <a:spcBef>
                          <a:spcPts val="0"/>
                        </a:spcBef>
                        <a:spcAft>
                          <a:spcPts val="0"/>
                        </a:spcAft>
                        <a:buNone/>
                      </a:pPr>
                      <a:r>
                        <a:rPr b="1" lang="fr-FR" sz="800">
                          <a:solidFill>
                            <a:srgbClr val="4D4F53"/>
                          </a:solidFill>
                        </a:rPr>
                        <a:t>TOTP</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None/>
                      </a:pPr>
                      <a:r>
                        <a:rPr b="1" lang="fr-FR" sz="800">
                          <a:solidFill>
                            <a:srgbClr val="4D4F53"/>
                          </a:solidFill>
                        </a:rPr>
                        <a:t>élevé</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Conformité aux RFC 6238, FIPS 180-4 et NIST SP 800-63-3</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Efficace contre les attaques d’hameçonnage et de rediffusion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444150">
                <a:tc>
                  <a:txBody>
                    <a:bodyPr/>
                    <a:lstStyle/>
                    <a:p>
                      <a:pPr indent="0" lvl="0" marL="0" rtl="0" algn="l">
                        <a:spcBef>
                          <a:spcPts val="0"/>
                        </a:spcBef>
                        <a:spcAft>
                          <a:spcPts val="0"/>
                        </a:spcAft>
                        <a:buNone/>
                      </a:pPr>
                      <a:r>
                        <a:rPr b="1" lang="fr-FR" sz="800">
                          <a:solidFill>
                            <a:srgbClr val="4D4F53"/>
                          </a:solidFill>
                        </a:rPr>
                        <a:t>FIDO</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None/>
                      </a:pPr>
                      <a:r>
                        <a:rPr b="1" lang="fr-FR" sz="800">
                          <a:solidFill>
                            <a:srgbClr val="4D4F53"/>
                          </a:solidFill>
                        </a:rPr>
                        <a:t>élevé</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Certification FIDO U2F et FIDO2, conformité avec WebAuthn</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Fournit une authentification forte avec des jetons matériels</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r h="444150">
                <a:tc>
                  <a:txBody>
                    <a:bodyPr/>
                    <a:lstStyle/>
                    <a:p>
                      <a:pPr indent="0" lvl="0" marL="0" rtl="0" algn="l">
                        <a:spcBef>
                          <a:spcPts val="0"/>
                        </a:spcBef>
                        <a:spcAft>
                          <a:spcPts val="0"/>
                        </a:spcAft>
                        <a:buClr>
                          <a:schemeClr val="dk1"/>
                        </a:buClr>
                        <a:buSzPts val="1100"/>
                        <a:buFont typeface="Arial"/>
                        <a:buNone/>
                      </a:pPr>
                      <a:r>
                        <a:rPr b="1" lang="fr-FR" sz="800">
                          <a:solidFill>
                            <a:srgbClr val="4D4F53"/>
                          </a:solidFill>
                        </a:rPr>
                        <a:t>Notifications Push</a:t>
                      </a:r>
                      <a:endParaRPr b="1" sz="800">
                        <a:solidFill>
                          <a:srgbClr val="4D4F53"/>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228600" lvl="0" marL="457200" rtl="0" algn="ctr">
                        <a:spcBef>
                          <a:spcPts val="0"/>
                        </a:spcBef>
                        <a:spcAft>
                          <a:spcPts val="0"/>
                        </a:spcAft>
                        <a:buNone/>
                      </a:pPr>
                      <a:r>
                        <a:rPr b="1" lang="fr-FR" sz="800">
                          <a:solidFill>
                            <a:srgbClr val="4D4F53"/>
                          </a:solidFill>
                        </a:rPr>
                        <a:t>élevé</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Clr>
                          <a:schemeClr val="dk1"/>
                        </a:buClr>
                        <a:buSzPts val="1100"/>
                        <a:buFont typeface="Arial"/>
                        <a:buNone/>
                      </a:pPr>
                      <a:r>
                        <a:rPr b="1" lang="fr-FR" sz="800">
                          <a:solidFill>
                            <a:srgbClr val="4D4F53"/>
                          </a:solidFill>
                        </a:rPr>
                        <a:t>Oui</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 la conformité aux normes de l’industrie, comme les normes d’authentification ouverte (OATH)</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c>
                  <a:txBody>
                    <a:bodyPr/>
                    <a:lstStyle/>
                    <a:p>
                      <a:pPr indent="0" lvl="0" marL="0" rtl="0" algn="ctr">
                        <a:spcBef>
                          <a:spcPts val="0"/>
                        </a:spcBef>
                        <a:spcAft>
                          <a:spcPts val="0"/>
                        </a:spcAft>
                        <a:buNone/>
                      </a:pPr>
                      <a:r>
                        <a:rPr b="1" lang="fr-FR" sz="800">
                          <a:solidFill>
                            <a:srgbClr val="4D4F53"/>
                          </a:solidFill>
                        </a:rPr>
                        <a:t>Fournit une authentification sécurisée avec la liaison par device</a:t>
                      </a:r>
                      <a:endParaRPr b="1" sz="800">
                        <a:solidFill>
                          <a:srgbClr val="4D4F53"/>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1C232">
                        <a:alpha val="20830"/>
                      </a:srgbClr>
                    </a:solidFill>
                  </a:tcPr>
                </a:tc>
              </a:tr>
            </a:tbl>
          </a:graphicData>
        </a:graphic>
      </p:graphicFrame>
      <p:sp>
        <p:nvSpPr>
          <p:cNvPr id="391" name="Google Shape;391;p25"/>
          <p:cNvSpPr/>
          <p:nvPr/>
        </p:nvSpPr>
        <p:spPr>
          <a:xfrm>
            <a:off x="393200" y="2376750"/>
            <a:ext cx="5445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393200" y="4632725"/>
            <a:ext cx="7221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393200" y="2772150"/>
            <a:ext cx="5445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p:nvPr/>
        </p:nvSpPr>
        <p:spPr>
          <a:xfrm>
            <a:off x="393200" y="3751725"/>
            <a:ext cx="396000" cy="273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6"/>
          <p:cNvSpPr txBox="1"/>
          <p:nvPr/>
        </p:nvSpPr>
        <p:spPr>
          <a:xfrm>
            <a:off x="3694861" y="81234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401" name="Google Shape;401;p26"/>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402" name="Google Shape;402;p26"/>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26"/>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404" name="Google Shape;404;p26"/>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405" name="Google Shape;405;p26"/>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406" name="Google Shape;406;p26"/>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407" name="Google Shape;407;p26"/>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408" name="Google Shape;408;p26"/>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409" name="Google Shape;409;p26"/>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Identifications des acteurs</a:t>
            </a:r>
            <a:endParaRPr b="1">
              <a:solidFill>
                <a:srgbClr val="162E4C"/>
              </a:solidFill>
              <a:latin typeface="Calibri"/>
              <a:ea typeface="Calibri"/>
              <a:cs typeface="Calibri"/>
              <a:sym typeface="Calibri"/>
            </a:endParaRPr>
          </a:p>
        </p:txBody>
      </p:sp>
      <p:sp>
        <p:nvSpPr>
          <p:cNvPr id="410" name="Google Shape;410;p26"/>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411" name="Google Shape;411;p26"/>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412" name="Google Shape;412;p26"/>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413" name="Google Shape;413;p26"/>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pic>
        <p:nvPicPr>
          <p:cNvPr id="414" name="Google Shape;414;p26"/>
          <p:cNvPicPr preferRelativeResize="0"/>
          <p:nvPr/>
        </p:nvPicPr>
        <p:blipFill>
          <a:blip r:embed="rId3">
            <a:alphaModFix/>
          </a:blip>
          <a:stretch>
            <a:fillRect/>
          </a:stretch>
        </p:blipFill>
        <p:spPr>
          <a:xfrm>
            <a:off x="5648600" y="2017875"/>
            <a:ext cx="1107748" cy="1107748"/>
          </a:xfrm>
          <a:prstGeom prst="rect">
            <a:avLst/>
          </a:prstGeom>
          <a:noFill/>
          <a:ln>
            <a:noFill/>
          </a:ln>
        </p:spPr>
      </p:pic>
      <p:pic>
        <p:nvPicPr>
          <p:cNvPr id="415" name="Google Shape;415;p26"/>
          <p:cNvPicPr preferRelativeResize="0"/>
          <p:nvPr/>
        </p:nvPicPr>
        <p:blipFill>
          <a:blip r:embed="rId3">
            <a:alphaModFix/>
          </a:blip>
          <a:stretch>
            <a:fillRect/>
          </a:stretch>
        </p:blipFill>
        <p:spPr>
          <a:xfrm>
            <a:off x="3769725" y="3509675"/>
            <a:ext cx="1107748" cy="1107748"/>
          </a:xfrm>
          <a:prstGeom prst="rect">
            <a:avLst/>
          </a:prstGeom>
          <a:noFill/>
          <a:ln>
            <a:noFill/>
          </a:ln>
        </p:spPr>
      </p:pic>
      <p:pic>
        <p:nvPicPr>
          <p:cNvPr id="416" name="Google Shape;416;p26"/>
          <p:cNvPicPr preferRelativeResize="0"/>
          <p:nvPr/>
        </p:nvPicPr>
        <p:blipFill>
          <a:blip r:embed="rId3">
            <a:alphaModFix/>
          </a:blip>
          <a:stretch>
            <a:fillRect/>
          </a:stretch>
        </p:blipFill>
        <p:spPr>
          <a:xfrm>
            <a:off x="1961875" y="2017875"/>
            <a:ext cx="1107748" cy="1107748"/>
          </a:xfrm>
          <a:prstGeom prst="rect">
            <a:avLst/>
          </a:prstGeom>
          <a:noFill/>
          <a:ln>
            <a:noFill/>
          </a:ln>
        </p:spPr>
      </p:pic>
      <p:sp>
        <p:nvSpPr>
          <p:cNvPr id="417" name="Google Shape;417;p26"/>
          <p:cNvSpPr txBox="1"/>
          <p:nvPr/>
        </p:nvSpPr>
        <p:spPr>
          <a:xfrm>
            <a:off x="2107050" y="3057500"/>
            <a:ext cx="1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Application</a:t>
            </a:r>
            <a:endParaRPr>
              <a:latin typeface="Calibri"/>
              <a:ea typeface="Calibri"/>
              <a:cs typeface="Calibri"/>
              <a:sym typeface="Calibri"/>
            </a:endParaRPr>
          </a:p>
        </p:txBody>
      </p:sp>
      <p:sp>
        <p:nvSpPr>
          <p:cNvPr id="418" name="Google Shape;418;p26"/>
          <p:cNvSpPr txBox="1"/>
          <p:nvPr/>
        </p:nvSpPr>
        <p:spPr>
          <a:xfrm>
            <a:off x="3862050" y="4617425"/>
            <a:ext cx="1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Utilisateur</a:t>
            </a:r>
            <a:endParaRPr>
              <a:latin typeface="Calibri"/>
              <a:ea typeface="Calibri"/>
              <a:cs typeface="Calibri"/>
              <a:sym typeface="Calibri"/>
            </a:endParaRPr>
          </a:p>
        </p:txBody>
      </p:sp>
      <p:sp>
        <p:nvSpPr>
          <p:cNvPr id="419" name="Google Shape;419;p26"/>
          <p:cNvSpPr txBox="1"/>
          <p:nvPr/>
        </p:nvSpPr>
        <p:spPr>
          <a:xfrm>
            <a:off x="5648600" y="3084825"/>
            <a:ext cx="12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Calibri"/>
                <a:ea typeface="Calibri"/>
                <a:cs typeface="Calibri"/>
                <a:sym typeface="Calibri"/>
              </a:rPr>
              <a:t>Admin Serveur</a:t>
            </a:r>
            <a:endParaRPr>
              <a:latin typeface="Calibri"/>
              <a:ea typeface="Calibri"/>
              <a:cs typeface="Calibri"/>
              <a:sym typeface="Calibri"/>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7"/>
          <p:cNvSpPr txBox="1"/>
          <p:nvPr/>
        </p:nvSpPr>
        <p:spPr>
          <a:xfrm>
            <a:off x="3704048" y="81234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426" name="Google Shape;426;p27"/>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427" name="Google Shape;427;p27"/>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7"/>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429" name="Google Shape;429;p27"/>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430" name="Google Shape;430;p27"/>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431" name="Google Shape;431;p27"/>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432" name="Google Shape;432;p27"/>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433" name="Google Shape;433;p27"/>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434" name="Google Shape;434;p27"/>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Diagramme de Cas d’utilisation de Serveur : API</a:t>
            </a:r>
            <a:endParaRPr b="1">
              <a:solidFill>
                <a:srgbClr val="162E4C"/>
              </a:solidFill>
              <a:latin typeface="Calibri"/>
              <a:ea typeface="Calibri"/>
              <a:cs typeface="Calibri"/>
              <a:sym typeface="Calibri"/>
            </a:endParaRPr>
          </a:p>
        </p:txBody>
      </p:sp>
      <p:pic>
        <p:nvPicPr>
          <p:cNvPr id="435" name="Google Shape;435;p27"/>
          <p:cNvPicPr preferRelativeResize="0"/>
          <p:nvPr/>
        </p:nvPicPr>
        <p:blipFill>
          <a:blip r:embed="rId3">
            <a:alphaModFix/>
          </a:blip>
          <a:stretch>
            <a:fillRect/>
          </a:stretch>
        </p:blipFill>
        <p:spPr>
          <a:xfrm>
            <a:off x="1384081" y="1874150"/>
            <a:ext cx="6211320" cy="3269350"/>
          </a:xfrm>
          <a:prstGeom prst="rect">
            <a:avLst/>
          </a:prstGeom>
          <a:noFill/>
          <a:ln>
            <a:noFill/>
          </a:ln>
        </p:spPr>
      </p:pic>
      <p:sp>
        <p:nvSpPr>
          <p:cNvPr id="436" name="Google Shape;436;p27"/>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437" name="Google Shape;437;p27"/>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438" name="Google Shape;438;p27"/>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439" name="Google Shape;439;p27"/>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8"/>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446" name="Google Shape;446;p28"/>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28"/>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448" name="Google Shape;448;p28"/>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449" name="Google Shape;449;p28"/>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450" name="Google Shape;450;p28"/>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451" name="Google Shape;451;p28"/>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452" name="Google Shape;452;p28"/>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453" name="Google Shape;453;p28"/>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Diagramme de Cas d’utilisation de </a:t>
            </a:r>
            <a:r>
              <a:rPr b="1" lang="fr-FR">
                <a:solidFill>
                  <a:srgbClr val="162E4C"/>
                </a:solidFill>
                <a:latin typeface="Calibri"/>
                <a:ea typeface="Calibri"/>
                <a:cs typeface="Calibri"/>
                <a:sym typeface="Calibri"/>
              </a:rPr>
              <a:t>Paylogic Authenticator</a:t>
            </a:r>
            <a:endParaRPr b="1">
              <a:solidFill>
                <a:srgbClr val="162E4C"/>
              </a:solidFill>
              <a:latin typeface="Calibri"/>
              <a:ea typeface="Calibri"/>
              <a:cs typeface="Calibri"/>
              <a:sym typeface="Calibri"/>
            </a:endParaRPr>
          </a:p>
        </p:txBody>
      </p:sp>
      <p:sp>
        <p:nvSpPr>
          <p:cNvPr id="454" name="Google Shape;454;p28"/>
          <p:cNvSpPr txBox="1"/>
          <p:nvPr/>
        </p:nvSpPr>
        <p:spPr>
          <a:xfrm>
            <a:off x="3750361" y="81234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455" name="Google Shape;455;p28"/>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456" name="Google Shape;456;p28"/>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457" name="Google Shape;457;p28"/>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458" name="Google Shape;458;p28"/>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pic>
        <p:nvPicPr>
          <p:cNvPr id="459" name="Google Shape;459;p28"/>
          <p:cNvPicPr preferRelativeResize="0"/>
          <p:nvPr/>
        </p:nvPicPr>
        <p:blipFill>
          <a:blip r:embed="rId3">
            <a:alphaModFix/>
          </a:blip>
          <a:stretch>
            <a:fillRect/>
          </a:stretch>
        </p:blipFill>
        <p:spPr>
          <a:xfrm>
            <a:off x="1384813" y="1730450"/>
            <a:ext cx="5771627" cy="3108250"/>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9"/>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466" name="Google Shape;466;p29"/>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29"/>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468" name="Google Shape;468;p29"/>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469" name="Google Shape;469;p29"/>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470" name="Google Shape;470;p29"/>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471" name="Google Shape;471;p29"/>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472" name="Google Shape;472;p29"/>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473" name="Google Shape;473;p29"/>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Architecture Applicative du système</a:t>
            </a:r>
            <a:endParaRPr b="1">
              <a:solidFill>
                <a:srgbClr val="162E4C"/>
              </a:solidFill>
              <a:latin typeface="Calibri"/>
              <a:ea typeface="Calibri"/>
              <a:cs typeface="Calibri"/>
              <a:sym typeface="Calibri"/>
            </a:endParaRPr>
          </a:p>
        </p:txBody>
      </p:sp>
      <p:sp>
        <p:nvSpPr>
          <p:cNvPr id="474" name="Google Shape;474;p29"/>
          <p:cNvSpPr/>
          <p:nvPr/>
        </p:nvSpPr>
        <p:spPr>
          <a:xfrm>
            <a:off x="2790024" y="4429075"/>
            <a:ext cx="7387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a:solidFill>
                  <a:srgbClr val="162E4C"/>
                </a:solidFill>
                <a:latin typeface="Calibri"/>
                <a:ea typeface="Calibri"/>
                <a:cs typeface="Calibri"/>
                <a:sym typeface="Calibri"/>
              </a:rPr>
              <a:t>Architecture Applicative OTP : MAIL &amp; SMS</a:t>
            </a:r>
            <a:endParaRPr b="1">
              <a:solidFill>
                <a:srgbClr val="162E4C"/>
              </a:solidFill>
              <a:latin typeface="Calibri"/>
              <a:ea typeface="Calibri"/>
              <a:cs typeface="Calibri"/>
              <a:sym typeface="Calibri"/>
            </a:endParaRPr>
          </a:p>
        </p:txBody>
      </p:sp>
      <p:pic>
        <p:nvPicPr>
          <p:cNvPr id="475" name="Google Shape;475;p29"/>
          <p:cNvPicPr preferRelativeResize="0"/>
          <p:nvPr/>
        </p:nvPicPr>
        <p:blipFill>
          <a:blip r:embed="rId3">
            <a:alphaModFix/>
          </a:blip>
          <a:stretch>
            <a:fillRect/>
          </a:stretch>
        </p:blipFill>
        <p:spPr>
          <a:xfrm>
            <a:off x="1030125" y="1882850"/>
            <a:ext cx="7586251" cy="2393825"/>
          </a:xfrm>
          <a:prstGeom prst="rect">
            <a:avLst/>
          </a:prstGeom>
          <a:noFill/>
          <a:ln>
            <a:noFill/>
          </a:ln>
        </p:spPr>
      </p:pic>
      <p:sp>
        <p:nvSpPr>
          <p:cNvPr id="476" name="Google Shape;476;p29"/>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477" name="Google Shape;477;p29"/>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478" name="Google Shape;478;p29"/>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479" name="Google Shape;479;p29"/>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480" name="Google Shape;480;p29"/>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0"/>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487" name="Google Shape;487;p30"/>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30"/>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489" name="Google Shape;489;p30"/>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490" name="Google Shape;490;p30"/>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491" name="Google Shape;491;p30"/>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492" name="Google Shape;492;p30"/>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493" name="Google Shape;493;p30"/>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494" name="Google Shape;494;p30"/>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Architecture Applicative du système</a:t>
            </a:r>
            <a:endParaRPr b="1">
              <a:solidFill>
                <a:srgbClr val="162E4C"/>
              </a:solidFill>
              <a:latin typeface="Calibri"/>
              <a:ea typeface="Calibri"/>
              <a:cs typeface="Calibri"/>
              <a:sym typeface="Calibri"/>
            </a:endParaRPr>
          </a:p>
        </p:txBody>
      </p:sp>
      <p:sp>
        <p:nvSpPr>
          <p:cNvPr id="495" name="Google Shape;495;p30"/>
          <p:cNvSpPr/>
          <p:nvPr/>
        </p:nvSpPr>
        <p:spPr>
          <a:xfrm>
            <a:off x="2790024" y="4429075"/>
            <a:ext cx="7387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a:solidFill>
                  <a:srgbClr val="162E4C"/>
                </a:solidFill>
                <a:latin typeface="Calibri"/>
                <a:ea typeface="Calibri"/>
                <a:cs typeface="Calibri"/>
                <a:sym typeface="Calibri"/>
              </a:rPr>
              <a:t>Architecture Applicative </a:t>
            </a:r>
            <a:r>
              <a:rPr b="1" lang="fr-FR">
                <a:solidFill>
                  <a:srgbClr val="162E4C"/>
                </a:solidFill>
                <a:latin typeface="Calibri"/>
                <a:ea typeface="Calibri"/>
                <a:cs typeface="Calibri"/>
                <a:sym typeface="Calibri"/>
              </a:rPr>
              <a:t>OTP : PUSH</a:t>
            </a:r>
            <a:endParaRPr b="1">
              <a:solidFill>
                <a:srgbClr val="162E4C"/>
              </a:solidFill>
              <a:latin typeface="Calibri"/>
              <a:ea typeface="Calibri"/>
              <a:cs typeface="Calibri"/>
              <a:sym typeface="Calibri"/>
            </a:endParaRPr>
          </a:p>
        </p:txBody>
      </p:sp>
      <p:pic>
        <p:nvPicPr>
          <p:cNvPr id="496" name="Google Shape;496;p30"/>
          <p:cNvPicPr preferRelativeResize="0"/>
          <p:nvPr/>
        </p:nvPicPr>
        <p:blipFill>
          <a:blip r:embed="rId3">
            <a:alphaModFix/>
          </a:blip>
          <a:stretch>
            <a:fillRect/>
          </a:stretch>
        </p:blipFill>
        <p:spPr>
          <a:xfrm>
            <a:off x="1096888" y="1859925"/>
            <a:ext cx="7452717" cy="2393825"/>
          </a:xfrm>
          <a:prstGeom prst="rect">
            <a:avLst/>
          </a:prstGeom>
          <a:noFill/>
          <a:ln>
            <a:noFill/>
          </a:ln>
        </p:spPr>
      </p:pic>
      <p:sp>
        <p:nvSpPr>
          <p:cNvPr id="497" name="Google Shape;497;p30"/>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498" name="Google Shape;498;p30"/>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499" name="Google Shape;499;p30"/>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500" name="Google Shape;500;p30"/>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501" name="Google Shape;501;p30"/>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1"/>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508" name="Google Shape;508;p31"/>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31"/>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510" name="Google Shape;510;p31"/>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511" name="Google Shape;511;p31"/>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512" name="Google Shape;512;p31"/>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513" name="Google Shape;513;p31"/>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514" name="Google Shape;514;p31"/>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515" name="Google Shape;515;p31"/>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Architecture Applicative du système</a:t>
            </a:r>
            <a:endParaRPr b="1">
              <a:solidFill>
                <a:srgbClr val="162E4C"/>
              </a:solidFill>
              <a:latin typeface="Calibri"/>
              <a:ea typeface="Calibri"/>
              <a:cs typeface="Calibri"/>
              <a:sym typeface="Calibri"/>
            </a:endParaRPr>
          </a:p>
        </p:txBody>
      </p:sp>
      <p:sp>
        <p:nvSpPr>
          <p:cNvPr id="516" name="Google Shape;516;p31"/>
          <p:cNvSpPr/>
          <p:nvPr/>
        </p:nvSpPr>
        <p:spPr>
          <a:xfrm>
            <a:off x="2790024" y="4429075"/>
            <a:ext cx="7387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a:solidFill>
                  <a:srgbClr val="162E4C"/>
                </a:solidFill>
                <a:latin typeface="Calibri"/>
                <a:ea typeface="Calibri"/>
                <a:cs typeface="Calibri"/>
                <a:sym typeface="Calibri"/>
              </a:rPr>
              <a:t>Architecture Applicative Hors ligne : TOTP </a:t>
            </a:r>
            <a:endParaRPr b="1">
              <a:solidFill>
                <a:srgbClr val="162E4C"/>
              </a:solidFill>
              <a:latin typeface="Calibri"/>
              <a:ea typeface="Calibri"/>
              <a:cs typeface="Calibri"/>
              <a:sym typeface="Calibri"/>
            </a:endParaRPr>
          </a:p>
        </p:txBody>
      </p:sp>
      <p:pic>
        <p:nvPicPr>
          <p:cNvPr id="517" name="Google Shape;517;p31"/>
          <p:cNvPicPr preferRelativeResize="0"/>
          <p:nvPr/>
        </p:nvPicPr>
        <p:blipFill>
          <a:blip r:embed="rId3">
            <a:alphaModFix/>
          </a:blip>
          <a:stretch>
            <a:fillRect/>
          </a:stretch>
        </p:blipFill>
        <p:spPr>
          <a:xfrm>
            <a:off x="783213" y="1882850"/>
            <a:ext cx="7577574" cy="2393825"/>
          </a:xfrm>
          <a:prstGeom prst="rect">
            <a:avLst/>
          </a:prstGeom>
          <a:noFill/>
          <a:ln>
            <a:noFill/>
          </a:ln>
        </p:spPr>
      </p:pic>
      <p:sp>
        <p:nvSpPr>
          <p:cNvPr id="518" name="Google Shape;518;p31"/>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519" name="Google Shape;519;p31"/>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520" name="Google Shape;520;p31"/>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521" name="Google Shape;521;p31"/>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522" name="Google Shape;522;p31"/>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4"/>
          <p:cNvSpPr/>
          <p:nvPr/>
        </p:nvSpPr>
        <p:spPr>
          <a:xfrm flipH="1" rot="10800000">
            <a:off x="0" y="573549"/>
            <a:ext cx="9144000" cy="180000"/>
          </a:xfrm>
          <a:prstGeom prst="blockArc">
            <a:avLst>
              <a:gd fmla="val 10800000" name="adj1"/>
              <a:gd fmla="val 0" name="adj2"/>
              <a:gd fmla="val 25000" name="adj3"/>
            </a:avLst>
          </a:prstGeom>
          <a:solidFill>
            <a:srgbClr val="366092"/>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4"/>
          <p:cNvSpPr txBox="1"/>
          <p:nvPr/>
        </p:nvSpPr>
        <p:spPr>
          <a:xfrm>
            <a:off x="4069298" y="55547"/>
            <a:ext cx="1005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600">
                <a:solidFill>
                  <a:schemeClr val="dk1"/>
                </a:solidFill>
                <a:latin typeface="Times New Roman"/>
                <a:ea typeface="Times New Roman"/>
                <a:cs typeface="Times New Roman"/>
                <a:sym typeface="Times New Roman"/>
              </a:rPr>
              <a:t>Plan</a:t>
            </a:r>
            <a:endParaRPr/>
          </a:p>
        </p:txBody>
      </p:sp>
      <p:sp>
        <p:nvSpPr>
          <p:cNvPr id="108" name="Google Shape;108;p14"/>
          <p:cNvSpPr txBox="1"/>
          <p:nvPr>
            <p:ph idx="12" type="sldNum"/>
          </p:nvPr>
        </p:nvSpPr>
        <p:spPr>
          <a:xfrm>
            <a:off x="6889986" y="4768865"/>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cxnSp>
        <p:nvCxnSpPr>
          <p:cNvPr id="109" name="Google Shape;109;p14"/>
          <p:cNvCxnSpPr>
            <a:stCxn id="110" idx="2"/>
            <a:endCxn id="110" idx="2"/>
          </p:cNvCxnSpPr>
          <p:nvPr/>
        </p:nvCxnSpPr>
        <p:spPr>
          <a:xfrm>
            <a:off x="2660525" y="1570225"/>
            <a:ext cx="0" cy="0"/>
          </a:xfrm>
          <a:prstGeom prst="straightConnector1">
            <a:avLst/>
          </a:prstGeom>
          <a:noFill/>
          <a:ln cap="flat" cmpd="sng" w="28575">
            <a:solidFill>
              <a:srgbClr val="A5A5A5"/>
            </a:solidFill>
            <a:prstDash val="solid"/>
            <a:round/>
            <a:headEnd len="sm" w="sm" type="none"/>
            <a:tailEnd len="sm" w="sm" type="none"/>
          </a:ln>
        </p:spPr>
      </p:cxnSp>
      <p:cxnSp>
        <p:nvCxnSpPr>
          <p:cNvPr id="111" name="Google Shape;111;p14"/>
          <p:cNvCxnSpPr/>
          <p:nvPr/>
        </p:nvCxnSpPr>
        <p:spPr>
          <a:xfrm>
            <a:off x="2651233" y="2182209"/>
            <a:ext cx="11700" cy="1735200"/>
          </a:xfrm>
          <a:prstGeom prst="straightConnector1">
            <a:avLst/>
          </a:prstGeom>
          <a:noFill/>
          <a:ln cap="flat" cmpd="sng" w="28575">
            <a:solidFill>
              <a:schemeClr val="dk1"/>
            </a:solidFill>
            <a:prstDash val="solid"/>
            <a:round/>
            <a:headEnd len="sm" w="sm" type="none"/>
            <a:tailEnd len="sm" w="sm" type="none"/>
          </a:ln>
        </p:spPr>
      </p:cxnSp>
      <p:sp>
        <p:nvSpPr>
          <p:cNvPr id="112" name="Google Shape;112;p14"/>
          <p:cNvSpPr txBox="1"/>
          <p:nvPr/>
        </p:nvSpPr>
        <p:spPr>
          <a:xfrm>
            <a:off x="2803235" y="1337079"/>
            <a:ext cx="5009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Times New Roman"/>
                <a:ea typeface="Times New Roman"/>
                <a:cs typeface="Times New Roman"/>
                <a:sym typeface="Times New Roman"/>
              </a:rPr>
              <a:t>Introduction</a:t>
            </a:r>
            <a:endParaRPr sz="1800"/>
          </a:p>
        </p:txBody>
      </p:sp>
      <p:sp>
        <p:nvSpPr>
          <p:cNvPr id="113" name="Google Shape;113;p14"/>
          <p:cNvSpPr txBox="1"/>
          <p:nvPr/>
        </p:nvSpPr>
        <p:spPr>
          <a:xfrm>
            <a:off x="2803235" y="1757087"/>
            <a:ext cx="554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Times New Roman"/>
                <a:ea typeface="Times New Roman"/>
                <a:cs typeface="Times New Roman"/>
                <a:sym typeface="Times New Roman"/>
              </a:rPr>
              <a:t>Contexte général</a:t>
            </a:r>
            <a:endParaRPr sz="1800"/>
          </a:p>
        </p:txBody>
      </p:sp>
      <p:sp>
        <p:nvSpPr>
          <p:cNvPr id="114" name="Google Shape;114;p14"/>
          <p:cNvSpPr txBox="1"/>
          <p:nvPr/>
        </p:nvSpPr>
        <p:spPr>
          <a:xfrm>
            <a:off x="2803235" y="2597104"/>
            <a:ext cx="4230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Times New Roman"/>
                <a:ea typeface="Times New Roman"/>
                <a:cs typeface="Times New Roman"/>
                <a:sym typeface="Times New Roman"/>
              </a:rPr>
              <a:t>Etude technique</a:t>
            </a:r>
            <a:endParaRPr sz="1800"/>
          </a:p>
        </p:txBody>
      </p:sp>
      <p:cxnSp>
        <p:nvCxnSpPr>
          <p:cNvPr id="115" name="Google Shape;115;p14"/>
          <p:cNvCxnSpPr>
            <a:stCxn id="110" idx="0"/>
          </p:cNvCxnSpPr>
          <p:nvPr/>
        </p:nvCxnSpPr>
        <p:spPr>
          <a:xfrm flipH="1">
            <a:off x="2651225" y="1450825"/>
            <a:ext cx="9300" cy="775200"/>
          </a:xfrm>
          <a:prstGeom prst="straightConnector1">
            <a:avLst/>
          </a:prstGeom>
          <a:noFill/>
          <a:ln cap="flat" cmpd="sng" w="28575">
            <a:solidFill>
              <a:schemeClr val="dk1"/>
            </a:solidFill>
            <a:prstDash val="solid"/>
            <a:round/>
            <a:headEnd len="sm" w="sm" type="none"/>
            <a:tailEnd len="sm" w="sm" type="none"/>
          </a:ln>
        </p:spPr>
      </p:cxnSp>
      <p:sp>
        <p:nvSpPr>
          <p:cNvPr id="116" name="Google Shape;116;p14"/>
          <p:cNvSpPr txBox="1"/>
          <p:nvPr/>
        </p:nvSpPr>
        <p:spPr>
          <a:xfrm>
            <a:off x="2803235" y="2177096"/>
            <a:ext cx="554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Times New Roman"/>
                <a:ea typeface="Times New Roman"/>
                <a:cs typeface="Times New Roman"/>
                <a:sym typeface="Times New Roman"/>
              </a:rPr>
              <a:t>Analyse et conception</a:t>
            </a:r>
            <a:endParaRPr sz="1800"/>
          </a:p>
        </p:txBody>
      </p:sp>
      <p:sp>
        <p:nvSpPr>
          <p:cNvPr id="117" name="Google Shape;117;p14"/>
          <p:cNvSpPr/>
          <p:nvPr/>
        </p:nvSpPr>
        <p:spPr>
          <a:xfrm>
            <a:off x="2595125" y="1914113"/>
            <a:ext cx="130800" cy="1194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4"/>
          <p:cNvSpPr/>
          <p:nvPr/>
        </p:nvSpPr>
        <p:spPr>
          <a:xfrm>
            <a:off x="2585700" y="2331900"/>
            <a:ext cx="130800" cy="1194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4"/>
          <p:cNvSpPr/>
          <p:nvPr/>
        </p:nvSpPr>
        <p:spPr>
          <a:xfrm>
            <a:off x="2585700" y="2749675"/>
            <a:ext cx="130800" cy="1194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4"/>
          <p:cNvSpPr/>
          <p:nvPr/>
        </p:nvSpPr>
        <p:spPr>
          <a:xfrm>
            <a:off x="2585700" y="3133100"/>
            <a:ext cx="130800" cy="1194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4"/>
          <p:cNvSpPr/>
          <p:nvPr/>
        </p:nvSpPr>
        <p:spPr>
          <a:xfrm>
            <a:off x="2585700" y="3550875"/>
            <a:ext cx="130800" cy="1194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14"/>
          <p:cNvSpPr txBox="1"/>
          <p:nvPr/>
        </p:nvSpPr>
        <p:spPr>
          <a:xfrm>
            <a:off x="2803235" y="3017113"/>
            <a:ext cx="554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Times New Roman"/>
                <a:ea typeface="Times New Roman"/>
                <a:cs typeface="Times New Roman"/>
                <a:sym typeface="Times New Roman"/>
              </a:rPr>
              <a:t>Réalisation</a:t>
            </a:r>
            <a:endParaRPr sz="1800"/>
          </a:p>
        </p:txBody>
      </p:sp>
      <p:sp>
        <p:nvSpPr>
          <p:cNvPr id="123" name="Google Shape;123;p14"/>
          <p:cNvSpPr txBox="1"/>
          <p:nvPr/>
        </p:nvSpPr>
        <p:spPr>
          <a:xfrm>
            <a:off x="2803235" y="3437121"/>
            <a:ext cx="554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Times New Roman"/>
                <a:ea typeface="Times New Roman"/>
                <a:cs typeface="Times New Roman"/>
                <a:sym typeface="Times New Roman"/>
              </a:rPr>
              <a:t>Conclusion &amp; </a:t>
            </a:r>
            <a:r>
              <a:rPr lang="fr-FR" sz="1800">
                <a:solidFill>
                  <a:schemeClr val="dk1"/>
                </a:solidFill>
                <a:latin typeface="Times New Roman"/>
                <a:ea typeface="Times New Roman"/>
                <a:cs typeface="Times New Roman"/>
                <a:sym typeface="Times New Roman"/>
              </a:rPr>
              <a:t>Perspectives</a:t>
            </a:r>
            <a:endParaRPr sz="1800"/>
          </a:p>
        </p:txBody>
      </p:sp>
      <p:sp>
        <p:nvSpPr>
          <p:cNvPr id="110" name="Google Shape;110;p14"/>
          <p:cNvSpPr/>
          <p:nvPr/>
        </p:nvSpPr>
        <p:spPr>
          <a:xfrm>
            <a:off x="2595125" y="1450825"/>
            <a:ext cx="130800" cy="1194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2"/>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529" name="Google Shape;529;p32"/>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32"/>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531" name="Google Shape;531;p32"/>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532" name="Google Shape;532;p32"/>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533" name="Google Shape;533;p32"/>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534" name="Google Shape;534;p32"/>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535" name="Google Shape;535;p32"/>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536" name="Google Shape;536;p32"/>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Diagramme de classes</a:t>
            </a:r>
            <a:endParaRPr b="1">
              <a:solidFill>
                <a:srgbClr val="162E4C"/>
              </a:solidFill>
              <a:latin typeface="Calibri"/>
              <a:ea typeface="Calibri"/>
              <a:cs typeface="Calibri"/>
              <a:sym typeface="Calibri"/>
            </a:endParaRPr>
          </a:p>
        </p:txBody>
      </p:sp>
      <p:pic>
        <p:nvPicPr>
          <p:cNvPr id="537" name="Google Shape;537;p32"/>
          <p:cNvPicPr preferRelativeResize="0"/>
          <p:nvPr/>
        </p:nvPicPr>
        <p:blipFill>
          <a:blip r:embed="rId3">
            <a:alphaModFix/>
          </a:blip>
          <a:stretch>
            <a:fillRect/>
          </a:stretch>
        </p:blipFill>
        <p:spPr>
          <a:xfrm>
            <a:off x="1619100" y="1782500"/>
            <a:ext cx="4882926" cy="3242726"/>
          </a:xfrm>
          <a:prstGeom prst="rect">
            <a:avLst/>
          </a:prstGeom>
          <a:noFill/>
          <a:ln>
            <a:noFill/>
          </a:ln>
          <a:effectLst>
            <a:outerShdw blurRad="57150" rotWithShape="0" algn="bl" dir="4800000" dist="19050">
              <a:srgbClr val="000000">
                <a:alpha val="20000"/>
              </a:srgbClr>
            </a:outerShdw>
          </a:effectLst>
        </p:spPr>
      </p:pic>
      <p:sp>
        <p:nvSpPr>
          <p:cNvPr id="538" name="Google Shape;538;p32"/>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539" name="Google Shape;539;p32"/>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540" name="Google Shape;540;p32"/>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541" name="Google Shape;541;p32"/>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542" name="Google Shape;542;p32"/>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3"/>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549" name="Google Shape;549;p33"/>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33"/>
          <p:cNvSpPr txBox="1"/>
          <p:nvPr/>
        </p:nvSpPr>
        <p:spPr>
          <a:xfrm>
            <a:off x="2524775" y="782085"/>
            <a:ext cx="15357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Outils utilisés</a:t>
            </a:r>
            <a:endParaRPr>
              <a:solidFill>
                <a:schemeClr val="dk1"/>
              </a:solidFill>
              <a:latin typeface="Times New Roman"/>
              <a:ea typeface="Times New Roman"/>
              <a:cs typeface="Times New Roman"/>
              <a:sym typeface="Times New Roman"/>
            </a:endParaRPr>
          </a:p>
        </p:txBody>
      </p:sp>
      <p:sp>
        <p:nvSpPr>
          <p:cNvPr id="551" name="Google Shape;551;p33"/>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552" name="Google Shape;552;p33"/>
          <p:cNvSpPr/>
          <p:nvPr/>
        </p:nvSpPr>
        <p:spPr>
          <a:xfrm>
            <a:off x="4877470" y="54112"/>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Etude technique</a:t>
            </a:r>
            <a:endParaRPr>
              <a:solidFill>
                <a:srgbClr val="7F7F7F"/>
              </a:solidFill>
            </a:endParaRPr>
          </a:p>
        </p:txBody>
      </p:sp>
      <p:sp>
        <p:nvSpPr>
          <p:cNvPr id="553" name="Google Shape;553;p33"/>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554" name="Google Shape;554;p33"/>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555" name="Google Shape;555;p33"/>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556" name="Google Shape;556;p33"/>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557" name="Google Shape;557;p33"/>
          <p:cNvSpPr txBox="1"/>
          <p:nvPr/>
        </p:nvSpPr>
        <p:spPr>
          <a:xfrm>
            <a:off x="1055727" y="1508025"/>
            <a:ext cx="20139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latin typeface="Calibri"/>
                <a:ea typeface="Calibri"/>
                <a:cs typeface="Calibri"/>
                <a:sym typeface="Calibri"/>
              </a:rPr>
              <a:t>Application Mobile</a:t>
            </a:r>
            <a:endParaRPr>
              <a:latin typeface="Calibri"/>
              <a:ea typeface="Calibri"/>
              <a:cs typeface="Calibri"/>
              <a:sym typeface="Calibri"/>
            </a:endParaRPr>
          </a:p>
        </p:txBody>
      </p:sp>
      <p:sp>
        <p:nvSpPr>
          <p:cNvPr descr="&lt;LOGICA_QUOTE_LEFT&gt;" id="558" name="Google Shape;558;p33"/>
          <p:cNvSpPr/>
          <p:nvPr/>
        </p:nvSpPr>
        <p:spPr>
          <a:xfrm rot="10800000">
            <a:off x="3725751" y="771754"/>
            <a:ext cx="140203" cy="283548"/>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559" name="Google Shape;559;p33"/>
          <p:cNvSpPr/>
          <p:nvPr/>
        </p:nvSpPr>
        <p:spPr>
          <a:xfrm>
            <a:off x="2719235" y="771751"/>
            <a:ext cx="140203" cy="283548"/>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560" name="Google Shape;560;p33"/>
          <p:cNvSpPr txBox="1"/>
          <p:nvPr/>
        </p:nvSpPr>
        <p:spPr>
          <a:xfrm>
            <a:off x="4130888" y="782085"/>
            <a:ext cx="1535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Technologies Utilisées</a:t>
            </a:r>
            <a:endParaRPr>
              <a:solidFill>
                <a:srgbClr val="7F7F7F"/>
              </a:solidFill>
              <a:latin typeface="Times New Roman"/>
              <a:ea typeface="Times New Roman"/>
              <a:cs typeface="Times New Roman"/>
              <a:sym typeface="Times New Roman"/>
            </a:endParaRPr>
          </a:p>
        </p:txBody>
      </p:sp>
      <p:sp>
        <p:nvSpPr>
          <p:cNvPr id="561" name="Google Shape;561;p33"/>
          <p:cNvSpPr txBox="1"/>
          <p:nvPr/>
        </p:nvSpPr>
        <p:spPr>
          <a:xfrm>
            <a:off x="6205562" y="1460248"/>
            <a:ext cx="2382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latin typeface="Calibri"/>
                <a:ea typeface="Calibri"/>
                <a:cs typeface="Calibri"/>
                <a:sym typeface="Calibri"/>
              </a:rPr>
              <a:t>Serveur (API)</a:t>
            </a:r>
            <a:endParaRPr>
              <a:latin typeface="Calibri"/>
              <a:ea typeface="Calibri"/>
              <a:cs typeface="Calibri"/>
              <a:sym typeface="Calibri"/>
            </a:endParaRPr>
          </a:p>
        </p:txBody>
      </p:sp>
      <p:cxnSp>
        <p:nvCxnSpPr>
          <p:cNvPr id="562" name="Google Shape;562;p33"/>
          <p:cNvCxnSpPr/>
          <p:nvPr/>
        </p:nvCxnSpPr>
        <p:spPr>
          <a:xfrm>
            <a:off x="3331175" y="1820875"/>
            <a:ext cx="0" cy="2502900"/>
          </a:xfrm>
          <a:prstGeom prst="straightConnector1">
            <a:avLst/>
          </a:prstGeom>
          <a:noFill/>
          <a:ln cap="flat" cmpd="sng" w="19050">
            <a:solidFill>
              <a:srgbClr val="E5B64A"/>
            </a:solidFill>
            <a:prstDash val="dot"/>
            <a:round/>
            <a:headEnd len="med" w="med" type="none"/>
            <a:tailEnd len="med" w="med" type="none"/>
          </a:ln>
        </p:spPr>
      </p:cxnSp>
      <p:cxnSp>
        <p:nvCxnSpPr>
          <p:cNvPr id="563" name="Google Shape;563;p33"/>
          <p:cNvCxnSpPr/>
          <p:nvPr/>
        </p:nvCxnSpPr>
        <p:spPr>
          <a:xfrm>
            <a:off x="5462695" y="1820875"/>
            <a:ext cx="0" cy="2502900"/>
          </a:xfrm>
          <a:prstGeom prst="straightConnector1">
            <a:avLst/>
          </a:prstGeom>
          <a:noFill/>
          <a:ln cap="flat" cmpd="sng" w="19050">
            <a:solidFill>
              <a:srgbClr val="E5B64A"/>
            </a:solidFill>
            <a:prstDash val="dot"/>
            <a:round/>
            <a:headEnd len="med" w="med" type="none"/>
            <a:tailEnd len="med" w="med" type="none"/>
          </a:ln>
        </p:spPr>
      </p:cxnSp>
      <p:pic>
        <p:nvPicPr>
          <p:cNvPr id="564" name="Google Shape;564;p33"/>
          <p:cNvPicPr preferRelativeResize="0"/>
          <p:nvPr/>
        </p:nvPicPr>
        <p:blipFill>
          <a:blip r:embed="rId3">
            <a:alphaModFix/>
          </a:blip>
          <a:stretch>
            <a:fillRect/>
          </a:stretch>
        </p:blipFill>
        <p:spPr>
          <a:xfrm>
            <a:off x="5922634" y="2264874"/>
            <a:ext cx="1025238" cy="935463"/>
          </a:xfrm>
          <a:prstGeom prst="rect">
            <a:avLst/>
          </a:prstGeom>
          <a:noFill/>
          <a:ln>
            <a:noFill/>
          </a:ln>
        </p:spPr>
      </p:pic>
      <p:pic>
        <p:nvPicPr>
          <p:cNvPr id="565" name="Google Shape;565;p33"/>
          <p:cNvPicPr preferRelativeResize="0"/>
          <p:nvPr/>
        </p:nvPicPr>
        <p:blipFill>
          <a:blip r:embed="rId4">
            <a:alphaModFix/>
          </a:blip>
          <a:stretch>
            <a:fillRect/>
          </a:stretch>
        </p:blipFill>
        <p:spPr>
          <a:xfrm>
            <a:off x="7637842" y="2310841"/>
            <a:ext cx="924482" cy="843532"/>
          </a:xfrm>
          <a:prstGeom prst="rect">
            <a:avLst/>
          </a:prstGeom>
          <a:noFill/>
          <a:ln>
            <a:noFill/>
          </a:ln>
        </p:spPr>
      </p:pic>
      <p:pic>
        <p:nvPicPr>
          <p:cNvPr id="566" name="Google Shape;566;p33"/>
          <p:cNvPicPr preferRelativeResize="0"/>
          <p:nvPr/>
        </p:nvPicPr>
        <p:blipFill>
          <a:blip r:embed="rId5">
            <a:alphaModFix/>
          </a:blip>
          <a:stretch>
            <a:fillRect/>
          </a:stretch>
        </p:blipFill>
        <p:spPr>
          <a:xfrm>
            <a:off x="1225050" y="2264875"/>
            <a:ext cx="1231500" cy="1123674"/>
          </a:xfrm>
          <a:prstGeom prst="rect">
            <a:avLst/>
          </a:prstGeom>
          <a:noFill/>
          <a:ln>
            <a:noFill/>
          </a:ln>
        </p:spPr>
      </p:pic>
      <p:sp>
        <p:nvSpPr>
          <p:cNvPr id="567" name="Google Shape;567;p33"/>
          <p:cNvSpPr txBox="1"/>
          <p:nvPr/>
        </p:nvSpPr>
        <p:spPr>
          <a:xfrm>
            <a:off x="3402251" y="1490738"/>
            <a:ext cx="2133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latin typeface="Calibri"/>
                <a:ea typeface="Calibri"/>
                <a:cs typeface="Calibri"/>
                <a:sym typeface="Calibri"/>
              </a:rPr>
              <a:t>Gestion des version</a:t>
            </a:r>
            <a:endParaRPr>
              <a:latin typeface="Calibri"/>
              <a:ea typeface="Calibri"/>
              <a:cs typeface="Calibri"/>
              <a:sym typeface="Calibri"/>
            </a:endParaRPr>
          </a:p>
        </p:txBody>
      </p:sp>
      <p:pic>
        <p:nvPicPr>
          <p:cNvPr id="568" name="Google Shape;568;p33"/>
          <p:cNvPicPr preferRelativeResize="0"/>
          <p:nvPr/>
        </p:nvPicPr>
        <p:blipFill>
          <a:blip r:embed="rId6">
            <a:alphaModFix/>
          </a:blip>
          <a:stretch>
            <a:fillRect/>
          </a:stretch>
        </p:blipFill>
        <p:spPr>
          <a:xfrm>
            <a:off x="3358188" y="2310852"/>
            <a:ext cx="2077488" cy="1166866"/>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4"/>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575" name="Google Shape;575;p34"/>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34"/>
          <p:cNvSpPr txBox="1"/>
          <p:nvPr/>
        </p:nvSpPr>
        <p:spPr>
          <a:xfrm>
            <a:off x="2804875" y="805750"/>
            <a:ext cx="14967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Outils utilisés</a:t>
            </a:r>
            <a:endParaRPr>
              <a:solidFill>
                <a:srgbClr val="7F7F7F"/>
              </a:solidFill>
              <a:latin typeface="Times New Roman"/>
              <a:ea typeface="Times New Roman"/>
              <a:cs typeface="Times New Roman"/>
              <a:sym typeface="Times New Roman"/>
            </a:endParaRPr>
          </a:p>
        </p:txBody>
      </p:sp>
      <p:sp>
        <p:nvSpPr>
          <p:cNvPr id="577" name="Google Shape;577;p34"/>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578" name="Google Shape;578;p34"/>
          <p:cNvSpPr/>
          <p:nvPr/>
        </p:nvSpPr>
        <p:spPr>
          <a:xfrm>
            <a:off x="4877470" y="54112"/>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Etude technique</a:t>
            </a:r>
            <a:endParaRPr>
              <a:solidFill>
                <a:srgbClr val="7F7F7F"/>
              </a:solidFill>
            </a:endParaRPr>
          </a:p>
        </p:txBody>
      </p:sp>
      <p:sp>
        <p:nvSpPr>
          <p:cNvPr id="579" name="Google Shape;579;p34"/>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580" name="Google Shape;580;p34"/>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581" name="Google Shape;581;p34"/>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582" name="Google Shape;582;p34"/>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descr="&lt;LOGICA_QUOTE_LEFT&gt;" id="583" name="Google Shape;583;p34"/>
          <p:cNvSpPr/>
          <p:nvPr/>
        </p:nvSpPr>
        <p:spPr>
          <a:xfrm rot="10800000">
            <a:off x="5540597" y="861362"/>
            <a:ext cx="136637" cy="25162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584" name="Google Shape;584;p34"/>
          <p:cNvSpPr/>
          <p:nvPr/>
        </p:nvSpPr>
        <p:spPr>
          <a:xfrm>
            <a:off x="4559677" y="861360"/>
            <a:ext cx="136637" cy="251620"/>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585" name="Google Shape;585;p34"/>
          <p:cNvSpPr txBox="1"/>
          <p:nvPr/>
        </p:nvSpPr>
        <p:spPr>
          <a:xfrm>
            <a:off x="4370143" y="805750"/>
            <a:ext cx="14967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Technologies Utilisées</a:t>
            </a:r>
            <a:endParaRPr>
              <a:solidFill>
                <a:schemeClr val="dk1"/>
              </a:solidFill>
              <a:latin typeface="Times New Roman"/>
              <a:ea typeface="Times New Roman"/>
              <a:cs typeface="Times New Roman"/>
              <a:sym typeface="Times New Roman"/>
            </a:endParaRPr>
          </a:p>
        </p:txBody>
      </p:sp>
      <p:cxnSp>
        <p:nvCxnSpPr>
          <p:cNvPr id="586" name="Google Shape;586;p34"/>
          <p:cNvCxnSpPr/>
          <p:nvPr/>
        </p:nvCxnSpPr>
        <p:spPr>
          <a:xfrm>
            <a:off x="4315701" y="1435150"/>
            <a:ext cx="0" cy="2595300"/>
          </a:xfrm>
          <a:prstGeom prst="straightConnector1">
            <a:avLst/>
          </a:prstGeom>
          <a:noFill/>
          <a:ln cap="flat" cmpd="sng" w="19050">
            <a:solidFill>
              <a:srgbClr val="E5B64A"/>
            </a:solidFill>
            <a:prstDash val="dot"/>
            <a:round/>
            <a:headEnd len="med" w="med" type="none"/>
            <a:tailEnd len="med" w="med" type="none"/>
          </a:ln>
        </p:spPr>
      </p:cxnSp>
      <p:pic>
        <p:nvPicPr>
          <p:cNvPr id="587" name="Google Shape;587;p34"/>
          <p:cNvPicPr preferRelativeResize="0"/>
          <p:nvPr/>
        </p:nvPicPr>
        <p:blipFill>
          <a:blip r:embed="rId3">
            <a:alphaModFix/>
          </a:blip>
          <a:stretch>
            <a:fillRect/>
          </a:stretch>
        </p:blipFill>
        <p:spPr>
          <a:xfrm>
            <a:off x="3917875" y="2128116"/>
            <a:ext cx="795641" cy="1381356"/>
          </a:xfrm>
          <a:prstGeom prst="rect">
            <a:avLst/>
          </a:prstGeom>
          <a:noFill/>
          <a:ln>
            <a:noFill/>
          </a:ln>
        </p:spPr>
      </p:pic>
      <p:pic>
        <p:nvPicPr>
          <p:cNvPr id="588" name="Google Shape;588;p34"/>
          <p:cNvPicPr preferRelativeResize="0"/>
          <p:nvPr/>
        </p:nvPicPr>
        <p:blipFill>
          <a:blip r:embed="rId4">
            <a:alphaModFix/>
          </a:blip>
          <a:stretch>
            <a:fillRect/>
          </a:stretch>
        </p:blipFill>
        <p:spPr>
          <a:xfrm>
            <a:off x="640272" y="2242970"/>
            <a:ext cx="1487646" cy="657547"/>
          </a:xfrm>
          <a:prstGeom prst="rect">
            <a:avLst/>
          </a:prstGeom>
          <a:noFill/>
          <a:ln>
            <a:noFill/>
          </a:ln>
        </p:spPr>
      </p:pic>
      <p:pic>
        <p:nvPicPr>
          <p:cNvPr id="589" name="Google Shape;589;p34"/>
          <p:cNvPicPr preferRelativeResize="0"/>
          <p:nvPr/>
        </p:nvPicPr>
        <p:blipFill>
          <a:blip r:embed="rId5">
            <a:alphaModFix/>
          </a:blip>
          <a:stretch>
            <a:fillRect/>
          </a:stretch>
        </p:blipFill>
        <p:spPr>
          <a:xfrm>
            <a:off x="6902895" y="1973194"/>
            <a:ext cx="1257205" cy="967202"/>
          </a:xfrm>
          <a:prstGeom prst="rect">
            <a:avLst/>
          </a:prstGeom>
          <a:noFill/>
          <a:ln>
            <a:noFill/>
          </a:ln>
        </p:spPr>
      </p:pic>
      <p:pic>
        <p:nvPicPr>
          <p:cNvPr id="590" name="Google Shape;590;p34"/>
          <p:cNvPicPr preferRelativeResize="0"/>
          <p:nvPr/>
        </p:nvPicPr>
        <p:blipFill>
          <a:blip r:embed="rId6">
            <a:alphaModFix/>
          </a:blip>
          <a:stretch>
            <a:fillRect/>
          </a:stretch>
        </p:blipFill>
        <p:spPr>
          <a:xfrm>
            <a:off x="4876398" y="2190493"/>
            <a:ext cx="1863638" cy="520578"/>
          </a:xfrm>
          <a:prstGeom prst="rect">
            <a:avLst/>
          </a:prstGeom>
          <a:noFill/>
          <a:ln>
            <a:noFill/>
          </a:ln>
        </p:spPr>
      </p:pic>
      <p:pic>
        <p:nvPicPr>
          <p:cNvPr id="591" name="Google Shape;591;p34"/>
          <p:cNvPicPr preferRelativeResize="0"/>
          <p:nvPr/>
        </p:nvPicPr>
        <p:blipFill>
          <a:blip r:embed="rId7">
            <a:alphaModFix/>
          </a:blip>
          <a:stretch>
            <a:fillRect/>
          </a:stretch>
        </p:blipFill>
        <p:spPr>
          <a:xfrm>
            <a:off x="5254140" y="3102607"/>
            <a:ext cx="1362612" cy="657546"/>
          </a:xfrm>
          <a:prstGeom prst="rect">
            <a:avLst/>
          </a:prstGeom>
          <a:noFill/>
          <a:ln>
            <a:noFill/>
          </a:ln>
        </p:spPr>
      </p:pic>
      <p:pic>
        <p:nvPicPr>
          <p:cNvPr id="592" name="Google Shape;592;p34"/>
          <p:cNvPicPr preferRelativeResize="0"/>
          <p:nvPr/>
        </p:nvPicPr>
        <p:blipFill>
          <a:blip r:embed="rId8">
            <a:alphaModFix/>
          </a:blip>
          <a:stretch>
            <a:fillRect/>
          </a:stretch>
        </p:blipFill>
        <p:spPr>
          <a:xfrm>
            <a:off x="7392815" y="3180934"/>
            <a:ext cx="1040216" cy="970016"/>
          </a:xfrm>
          <a:prstGeom prst="rect">
            <a:avLst/>
          </a:prstGeom>
          <a:noFill/>
          <a:ln>
            <a:noFill/>
          </a:ln>
        </p:spPr>
      </p:pic>
      <p:sp>
        <p:nvSpPr>
          <p:cNvPr id="593" name="Google Shape;593;p34"/>
          <p:cNvSpPr txBox="1"/>
          <p:nvPr/>
        </p:nvSpPr>
        <p:spPr>
          <a:xfrm>
            <a:off x="640287" y="1507473"/>
            <a:ext cx="2382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latin typeface="Calibri"/>
                <a:ea typeface="Calibri"/>
                <a:cs typeface="Calibri"/>
                <a:sym typeface="Calibri"/>
              </a:rPr>
              <a:t>Application Mobile</a:t>
            </a:r>
            <a:endParaRPr>
              <a:latin typeface="Calibri"/>
              <a:ea typeface="Calibri"/>
              <a:cs typeface="Calibri"/>
              <a:sym typeface="Calibri"/>
            </a:endParaRPr>
          </a:p>
        </p:txBody>
      </p:sp>
      <p:sp>
        <p:nvSpPr>
          <p:cNvPr id="594" name="Google Shape;594;p34"/>
          <p:cNvSpPr txBox="1"/>
          <p:nvPr/>
        </p:nvSpPr>
        <p:spPr>
          <a:xfrm>
            <a:off x="6205562" y="1460248"/>
            <a:ext cx="2382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600">
                <a:latin typeface="Calibri"/>
                <a:ea typeface="Calibri"/>
                <a:cs typeface="Calibri"/>
                <a:sym typeface="Calibri"/>
              </a:rPr>
              <a:t>Serveur(API)</a:t>
            </a:r>
            <a:endParaRPr>
              <a:latin typeface="Calibri"/>
              <a:ea typeface="Calibri"/>
              <a:cs typeface="Calibri"/>
              <a:sym typeface="Calibri"/>
            </a:endParaRPr>
          </a:p>
        </p:txBody>
      </p:sp>
      <p:pic>
        <p:nvPicPr>
          <p:cNvPr id="595" name="Google Shape;595;p34"/>
          <p:cNvPicPr preferRelativeResize="0"/>
          <p:nvPr/>
        </p:nvPicPr>
        <p:blipFill>
          <a:blip r:embed="rId9">
            <a:alphaModFix/>
          </a:blip>
          <a:stretch>
            <a:fillRect/>
          </a:stretch>
        </p:blipFill>
        <p:spPr>
          <a:xfrm>
            <a:off x="5340425" y="4214058"/>
            <a:ext cx="2382300" cy="655567"/>
          </a:xfrm>
          <a:prstGeom prst="rect">
            <a:avLst/>
          </a:prstGeom>
          <a:noFill/>
          <a:ln>
            <a:noFill/>
          </a:ln>
        </p:spPr>
      </p:pic>
      <p:pic>
        <p:nvPicPr>
          <p:cNvPr id="596" name="Google Shape;596;p34"/>
          <p:cNvPicPr preferRelativeResize="0"/>
          <p:nvPr/>
        </p:nvPicPr>
        <p:blipFill>
          <a:blip r:embed="rId10">
            <a:alphaModFix/>
          </a:blip>
          <a:stretch>
            <a:fillRect/>
          </a:stretch>
        </p:blipFill>
        <p:spPr>
          <a:xfrm>
            <a:off x="1387078" y="3110823"/>
            <a:ext cx="2324489" cy="6411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5"/>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603" name="Google Shape;603;p35"/>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35"/>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05" name="Google Shape;605;p35"/>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06" name="Google Shape;606;p35"/>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07" name="Google Shape;607;p35"/>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08" name="Google Shape;608;p35"/>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09" name="Google Shape;609;p35"/>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10" name="Google Shape;610;p35"/>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Architecture Technique</a:t>
            </a:r>
            <a:endParaRPr b="1">
              <a:solidFill>
                <a:srgbClr val="000000"/>
              </a:solidFill>
              <a:highlight>
                <a:srgbClr val="FFCD00"/>
              </a:highlight>
              <a:latin typeface="Calibri"/>
              <a:ea typeface="Calibri"/>
              <a:cs typeface="Calibri"/>
              <a:sym typeface="Calibri"/>
            </a:endParaRPr>
          </a:p>
        </p:txBody>
      </p:sp>
      <p:grpSp>
        <p:nvGrpSpPr>
          <p:cNvPr id="611" name="Google Shape;611;p35"/>
          <p:cNvGrpSpPr/>
          <p:nvPr/>
        </p:nvGrpSpPr>
        <p:grpSpPr>
          <a:xfrm>
            <a:off x="633588" y="1159308"/>
            <a:ext cx="214669" cy="179982"/>
            <a:chOff x="2594050" y="1631825"/>
            <a:chExt cx="439625" cy="439625"/>
          </a:xfrm>
        </p:grpSpPr>
        <p:sp>
          <p:nvSpPr>
            <p:cNvPr id="612" name="Google Shape;612;p35"/>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5"/>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5"/>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5"/>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16" name="Google Shape;616;p35"/>
          <p:cNvPicPr preferRelativeResize="0"/>
          <p:nvPr/>
        </p:nvPicPr>
        <p:blipFill>
          <a:blip r:embed="rId3">
            <a:alphaModFix/>
          </a:blip>
          <a:stretch>
            <a:fillRect/>
          </a:stretch>
        </p:blipFill>
        <p:spPr>
          <a:xfrm>
            <a:off x="1362125" y="1695000"/>
            <a:ext cx="6037201" cy="2767250"/>
          </a:xfrm>
          <a:prstGeom prst="rect">
            <a:avLst/>
          </a:prstGeom>
          <a:noFill/>
          <a:ln>
            <a:noFill/>
          </a:ln>
          <a:effectLst>
            <a:outerShdw blurRad="57150" rotWithShape="0" algn="bl" dir="5400000" dist="19050">
              <a:srgbClr val="000000">
                <a:alpha val="20000"/>
              </a:srgbClr>
            </a:outerShdw>
          </a:effectLst>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36"/>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623" name="Google Shape;623;p36"/>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5" y="1395800"/>
            <a:ext cx="3667200" cy="435600"/>
          </a:xfrm>
          <a:prstGeom prst="rect">
            <a:avLst/>
          </a:prstGeom>
          <a:noFill/>
          <a:ln>
            <a:noFill/>
          </a:ln>
        </p:spPr>
        <p:txBody>
          <a:bodyPr anchorCtr="0" anchor="ctr" bIns="91425" lIns="91425" spcFirstLastPara="1" rIns="91425" wrap="square" tIns="91425">
            <a:noAutofit/>
          </a:bodyPr>
          <a:lstStyle/>
          <a:p>
            <a:pPr indent="-285750" lvl="0" marL="285750" rtl="0" algn="just">
              <a:lnSpc>
                <a:spcPct val="107000"/>
              </a:lnSpc>
              <a:spcBef>
                <a:spcPts val="600"/>
              </a:spcBef>
              <a:spcAft>
                <a:spcPts val="0"/>
              </a:spcAft>
              <a:buClr>
                <a:srgbClr val="E5B64A"/>
              </a:buClr>
              <a:buSzPts val="2400"/>
              <a:buFont typeface="Quattrocento Sans"/>
              <a:buChar char="◉"/>
            </a:pPr>
            <a:r>
              <a:rPr b="1" lang="fr-FR" sz="1600">
                <a:latin typeface="Candara"/>
                <a:ea typeface="Candara"/>
                <a:cs typeface="Candara"/>
                <a:sym typeface="Candara"/>
              </a:rPr>
              <a:t>Splash Screen</a:t>
            </a:r>
            <a:endParaRPr b="1">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Fonctionnalités de Paylogic Authenticator</a:t>
            </a:r>
            <a:endParaRPr b="1">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37" name="Google Shape;637;p36"/>
          <p:cNvPicPr preferRelativeResize="0"/>
          <p:nvPr/>
        </p:nvPicPr>
        <p:blipFill>
          <a:blip r:embed="rId3">
            <a:alphaModFix/>
          </a:blip>
          <a:stretch>
            <a:fillRect/>
          </a:stretch>
        </p:blipFill>
        <p:spPr>
          <a:xfrm>
            <a:off x="4178350" y="1045218"/>
            <a:ext cx="1930635" cy="3835054"/>
          </a:xfrm>
          <a:prstGeom prst="rect">
            <a:avLst/>
          </a:prstGeom>
          <a:noFill/>
          <a:ln>
            <a:noFill/>
          </a:ln>
          <a:effectLst>
            <a:outerShdw blurRad="57150" rotWithShape="0" algn="bl" dir="5400000" dist="19050">
              <a:srgbClr val="000000">
                <a:alpha val="20000"/>
              </a:srgbClr>
            </a:outerShdw>
          </a:effectLst>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7"/>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644" name="Google Shape;644;p37"/>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37"/>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46" name="Google Shape;646;p37"/>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47" name="Google Shape;647;p37"/>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48" name="Google Shape;648;p37"/>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49" name="Google Shape;649;p37"/>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50" name="Google Shape;650;p37"/>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51" name="Google Shape;651;p37"/>
          <p:cNvSpPr txBox="1"/>
          <p:nvPr/>
        </p:nvSpPr>
        <p:spPr>
          <a:xfrm>
            <a:off x="752375" y="1395800"/>
            <a:ext cx="3667200" cy="435600"/>
          </a:xfrm>
          <a:prstGeom prst="rect">
            <a:avLst/>
          </a:prstGeom>
          <a:noFill/>
          <a:ln>
            <a:noFill/>
          </a:ln>
        </p:spPr>
        <p:txBody>
          <a:bodyPr anchorCtr="0" anchor="ctr" bIns="91425" lIns="91425" spcFirstLastPara="1" rIns="91425" wrap="square" tIns="91425">
            <a:noAutofit/>
          </a:bodyPr>
          <a:lstStyle/>
          <a:p>
            <a:pPr indent="-285750" lvl="0" marL="285750" rtl="0" algn="just">
              <a:lnSpc>
                <a:spcPct val="107000"/>
              </a:lnSpc>
              <a:spcBef>
                <a:spcPts val="600"/>
              </a:spcBef>
              <a:spcAft>
                <a:spcPts val="0"/>
              </a:spcAft>
              <a:buClr>
                <a:srgbClr val="E5B64A"/>
              </a:buClr>
              <a:buSzPts val="2400"/>
              <a:buFont typeface="Quattrocento Sans"/>
              <a:buChar char="◉"/>
            </a:pPr>
            <a:r>
              <a:rPr b="1" lang="fr-FR" sz="1600">
                <a:latin typeface="Candara"/>
                <a:ea typeface="Candara"/>
                <a:cs typeface="Candara"/>
                <a:sym typeface="Candara"/>
              </a:rPr>
              <a:t>Page d’accueil</a:t>
            </a:r>
            <a:endParaRPr b="1">
              <a:solidFill>
                <a:srgbClr val="000000"/>
              </a:solidFill>
              <a:highlight>
                <a:srgbClr val="FFCD00"/>
              </a:highlight>
              <a:latin typeface="Candara"/>
              <a:ea typeface="Candara"/>
              <a:cs typeface="Candara"/>
              <a:sym typeface="Candara"/>
            </a:endParaRPr>
          </a:p>
        </p:txBody>
      </p:sp>
      <p:sp>
        <p:nvSpPr>
          <p:cNvPr id="652" name="Google Shape;652;p37"/>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Fonctionnalités de Paylogic Authenticator</a:t>
            </a:r>
            <a:endParaRPr b="1">
              <a:solidFill>
                <a:srgbClr val="000000"/>
              </a:solidFill>
              <a:highlight>
                <a:srgbClr val="FFCD00"/>
              </a:highlight>
              <a:latin typeface="Calibri"/>
              <a:ea typeface="Calibri"/>
              <a:cs typeface="Calibri"/>
              <a:sym typeface="Calibri"/>
            </a:endParaRPr>
          </a:p>
        </p:txBody>
      </p:sp>
      <p:grpSp>
        <p:nvGrpSpPr>
          <p:cNvPr id="653" name="Google Shape;653;p37"/>
          <p:cNvGrpSpPr/>
          <p:nvPr/>
        </p:nvGrpSpPr>
        <p:grpSpPr>
          <a:xfrm>
            <a:off x="633588" y="1159308"/>
            <a:ext cx="214669" cy="179982"/>
            <a:chOff x="2594050" y="1631825"/>
            <a:chExt cx="439625" cy="439625"/>
          </a:xfrm>
        </p:grpSpPr>
        <p:sp>
          <p:nvSpPr>
            <p:cNvPr id="654" name="Google Shape;654;p37"/>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7"/>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7"/>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7"/>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58" name="Google Shape;658;p37"/>
          <p:cNvPicPr preferRelativeResize="0"/>
          <p:nvPr/>
        </p:nvPicPr>
        <p:blipFill rotWithShape="1">
          <a:blip r:embed="rId3">
            <a:alphaModFix/>
          </a:blip>
          <a:srcRect b="6916" l="0" r="0" t="0"/>
          <a:stretch/>
        </p:blipFill>
        <p:spPr>
          <a:xfrm>
            <a:off x="4218900" y="1045225"/>
            <a:ext cx="1849526" cy="3839002"/>
          </a:xfrm>
          <a:prstGeom prst="rect">
            <a:avLst/>
          </a:prstGeom>
          <a:noFill/>
          <a:ln>
            <a:noFill/>
          </a:ln>
          <a:effectLst>
            <a:outerShdw blurRad="57150" rotWithShape="0" algn="bl" dir="5400000" dist="19050">
              <a:srgbClr val="000000">
                <a:alpha val="20000"/>
              </a:srgbClr>
            </a:outerShdw>
          </a:effectLst>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38"/>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665" name="Google Shape;665;p38"/>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38"/>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67" name="Google Shape;667;p38"/>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68" name="Google Shape;668;p38"/>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69" name="Google Shape;669;p38"/>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70" name="Google Shape;670;p38"/>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71" name="Google Shape;671;p38"/>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72" name="Google Shape;672;p38"/>
          <p:cNvSpPr txBox="1"/>
          <p:nvPr/>
        </p:nvSpPr>
        <p:spPr>
          <a:xfrm>
            <a:off x="752375" y="1395800"/>
            <a:ext cx="3667200" cy="435600"/>
          </a:xfrm>
          <a:prstGeom prst="rect">
            <a:avLst/>
          </a:prstGeom>
          <a:noFill/>
          <a:ln>
            <a:noFill/>
          </a:ln>
        </p:spPr>
        <p:txBody>
          <a:bodyPr anchorCtr="0" anchor="ctr" bIns="91425" lIns="91425" spcFirstLastPara="1" rIns="91425" wrap="square" tIns="91425">
            <a:noAutofit/>
          </a:bodyPr>
          <a:lstStyle/>
          <a:p>
            <a:pPr indent="-285750" lvl="0" marL="285750" rtl="0" algn="just">
              <a:lnSpc>
                <a:spcPct val="107000"/>
              </a:lnSpc>
              <a:spcBef>
                <a:spcPts val="600"/>
              </a:spcBef>
              <a:spcAft>
                <a:spcPts val="0"/>
              </a:spcAft>
              <a:buClr>
                <a:srgbClr val="E5B64A"/>
              </a:buClr>
              <a:buSzPts val="2400"/>
              <a:buFont typeface="Quattrocento Sans"/>
              <a:buChar char="◉"/>
            </a:pPr>
            <a:r>
              <a:rPr b="1" lang="fr-FR" sz="1600">
                <a:latin typeface="Candara"/>
                <a:ea typeface="Candara"/>
                <a:cs typeface="Candara"/>
                <a:sym typeface="Candara"/>
              </a:rPr>
              <a:t>Ajouter un compte</a:t>
            </a:r>
            <a:endParaRPr b="1">
              <a:solidFill>
                <a:srgbClr val="000000"/>
              </a:solidFill>
              <a:highlight>
                <a:srgbClr val="FFCD00"/>
              </a:highlight>
              <a:latin typeface="Candara"/>
              <a:ea typeface="Candara"/>
              <a:cs typeface="Candara"/>
              <a:sym typeface="Candara"/>
            </a:endParaRPr>
          </a:p>
        </p:txBody>
      </p:sp>
      <p:sp>
        <p:nvSpPr>
          <p:cNvPr id="673" name="Google Shape;673;p38"/>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Fonctionnalités de Paylogic Authenticator</a:t>
            </a:r>
            <a:endParaRPr b="1">
              <a:solidFill>
                <a:srgbClr val="000000"/>
              </a:solidFill>
              <a:highlight>
                <a:srgbClr val="FFCD00"/>
              </a:highlight>
              <a:latin typeface="Calibri"/>
              <a:ea typeface="Calibri"/>
              <a:cs typeface="Calibri"/>
              <a:sym typeface="Calibri"/>
            </a:endParaRPr>
          </a:p>
        </p:txBody>
      </p:sp>
      <p:grpSp>
        <p:nvGrpSpPr>
          <p:cNvPr id="674" name="Google Shape;674;p38"/>
          <p:cNvGrpSpPr/>
          <p:nvPr/>
        </p:nvGrpSpPr>
        <p:grpSpPr>
          <a:xfrm>
            <a:off x="633588" y="1159308"/>
            <a:ext cx="214669" cy="179982"/>
            <a:chOff x="2594050" y="1631825"/>
            <a:chExt cx="439625" cy="439625"/>
          </a:xfrm>
        </p:grpSpPr>
        <p:sp>
          <p:nvSpPr>
            <p:cNvPr id="675" name="Google Shape;675;p3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8"/>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79" name="Google Shape;679;p38"/>
          <p:cNvPicPr preferRelativeResize="0"/>
          <p:nvPr/>
        </p:nvPicPr>
        <p:blipFill rotWithShape="1">
          <a:blip r:embed="rId3">
            <a:alphaModFix/>
          </a:blip>
          <a:srcRect b="5285" l="0" r="0" t="0"/>
          <a:stretch/>
        </p:blipFill>
        <p:spPr>
          <a:xfrm>
            <a:off x="4200375" y="1045225"/>
            <a:ext cx="1886550" cy="3956874"/>
          </a:xfrm>
          <a:prstGeom prst="rect">
            <a:avLst/>
          </a:prstGeom>
          <a:noFill/>
          <a:ln>
            <a:noFill/>
          </a:ln>
          <a:effectLst>
            <a:outerShdw blurRad="57150" rotWithShape="0" algn="bl" dir="5400000" dist="19050">
              <a:srgbClr val="000000">
                <a:alpha val="20000"/>
              </a:srgbClr>
            </a:outerShdw>
          </a:effectLst>
        </p:spPr>
      </p:pic>
      <p:cxnSp>
        <p:nvCxnSpPr>
          <p:cNvPr id="680" name="Google Shape;680;p38"/>
          <p:cNvCxnSpPr/>
          <p:nvPr/>
        </p:nvCxnSpPr>
        <p:spPr>
          <a:xfrm flipH="1" rot="10800000">
            <a:off x="6084325" y="3509062"/>
            <a:ext cx="1044300" cy="809400"/>
          </a:xfrm>
          <a:prstGeom prst="straightConnector1">
            <a:avLst/>
          </a:prstGeom>
          <a:noFill/>
          <a:ln cap="flat" cmpd="sng" w="12700">
            <a:solidFill>
              <a:srgbClr val="000000"/>
            </a:solidFill>
            <a:prstDash val="dash"/>
            <a:miter lim="800000"/>
            <a:headEnd len="sm" w="sm" type="none"/>
            <a:tailEnd len="med" w="med" type="triangle"/>
          </a:ln>
        </p:spPr>
      </p:cxnSp>
      <p:pic>
        <p:nvPicPr>
          <p:cNvPr id="681" name="Google Shape;681;p38"/>
          <p:cNvPicPr preferRelativeResize="0"/>
          <p:nvPr/>
        </p:nvPicPr>
        <p:blipFill rotWithShape="1">
          <a:blip r:embed="rId4">
            <a:alphaModFix/>
          </a:blip>
          <a:srcRect b="5891" l="0" r="0" t="0"/>
          <a:stretch/>
        </p:blipFill>
        <p:spPr>
          <a:xfrm>
            <a:off x="7134625" y="786725"/>
            <a:ext cx="1809350" cy="3837274"/>
          </a:xfrm>
          <a:prstGeom prst="rect">
            <a:avLst/>
          </a:prstGeom>
          <a:noFill/>
          <a:ln>
            <a:noFill/>
          </a:ln>
          <a:effectLst>
            <a:outerShdw blurRad="57150" rotWithShape="0" algn="bl" dir="5400000" dist="19050">
              <a:srgbClr val="000000">
                <a:alpha val="20000"/>
              </a:srgbClr>
            </a:outerShdw>
          </a:effectLst>
        </p:spPr>
      </p:pic>
      <p:cxnSp>
        <p:nvCxnSpPr>
          <p:cNvPr id="682" name="Google Shape;682;p38"/>
          <p:cNvCxnSpPr>
            <a:endCxn id="683" idx="3"/>
          </p:cNvCxnSpPr>
          <p:nvPr/>
        </p:nvCxnSpPr>
        <p:spPr>
          <a:xfrm rot="10800000">
            <a:off x="2981724" y="3713500"/>
            <a:ext cx="1218600" cy="287400"/>
          </a:xfrm>
          <a:prstGeom prst="straightConnector1">
            <a:avLst/>
          </a:prstGeom>
          <a:noFill/>
          <a:ln cap="flat" cmpd="sng" w="12700">
            <a:solidFill>
              <a:srgbClr val="000000"/>
            </a:solidFill>
            <a:prstDash val="dash"/>
            <a:miter lim="800000"/>
            <a:headEnd len="sm" w="sm" type="none"/>
            <a:tailEnd len="med" w="med" type="triangle"/>
          </a:ln>
        </p:spPr>
      </p:cxnSp>
      <p:pic>
        <p:nvPicPr>
          <p:cNvPr id="683" name="Google Shape;683;p38"/>
          <p:cNvPicPr preferRelativeResize="0"/>
          <p:nvPr/>
        </p:nvPicPr>
        <p:blipFill>
          <a:blip r:embed="rId5">
            <a:alphaModFix/>
          </a:blip>
          <a:stretch>
            <a:fillRect/>
          </a:stretch>
        </p:blipFill>
        <p:spPr>
          <a:xfrm>
            <a:off x="848125" y="2646700"/>
            <a:ext cx="2133599" cy="2133599"/>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39"/>
          <p:cNvPicPr preferRelativeResize="0"/>
          <p:nvPr/>
        </p:nvPicPr>
        <p:blipFill rotWithShape="1">
          <a:blip r:embed="rId3">
            <a:alphaModFix/>
          </a:blip>
          <a:srcRect b="5793" l="0" r="0" t="0"/>
          <a:stretch/>
        </p:blipFill>
        <p:spPr>
          <a:xfrm>
            <a:off x="912250" y="1818508"/>
            <a:ext cx="1570172" cy="3100518"/>
          </a:xfrm>
          <a:prstGeom prst="rect">
            <a:avLst/>
          </a:prstGeom>
          <a:noFill/>
          <a:ln>
            <a:noFill/>
          </a:ln>
          <a:effectLst>
            <a:outerShdw blurRad="57150" rotWithShape="0" algn="bl" dir="5400000" dist="19050">
              <a:srgbClr val="000000">
                <a:alpha val="20000"/>
              </a:srgbClr>
            </a:outerShdw>
          </a:effectLst>
        </p:spPr>
      </p:pic>
      <p:sp>
        <p:nvSpPr>
          <p:cNvPr id="690" name="Google Shape;690;p39"/>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691" name="Google Shape;691;p39"/>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39"/>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93" name="Google Shape;693;p39"/>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94" name="Google Shape;694;p39"/>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95" name="Google Shape;695;p39"/>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96" name="Google Shape;696;p39"/>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97" name="Google Shape;697;p39"/>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98" name="Google Shape;698;p39"/>
          <p:cNvSpPr txBox="1"/>
          <p:nvPr/>
        </p:nvSpPr>
        <p:spPr>
          <a:xfrm>
            <a:off x="752375" y="1395800"/>
            <a:ext cx="3667200" cy="435600"/>
          </a:xfrm>
          <a:prstGeom prst="rect">
            <a:avLst/>
          </a:prstGeom>
          <a:noFill/>
          <a:ln>
            <a:noFill/>
          </a:ln>
        </p:spPr>
        <p:txBody>
          <a:bodyPr anchorCtr="0" anchor="ctr" bIns="91425" lIns="91425" spcFirstLastPara="1" rIns="91425" wrap="square" tIns="91425">
            <a:noAutofit/>
          </a:bodyPr>
          <a:lstStyle/>
          <a:p>
            <a:pPr indent="-285750" lvl="0" marL="285750" rtl="0" algn="just">
              <a:lnSpc>
                <a:spcPct val="107000"/>
              </a:lnSpc>
              <a:spcBef>
                <a:spcPts val="600"/>
              </a:spcBef>
              <a:spcAft>
                <a:spcPts val="0"/>
              </a:spcAft>
              <a:buClr>
                <a:srgbClr val="E5B64A"/>
              </a:buClr>
              <a:buSzPts val="2400"/>
              <a:buFont typeface="Quattrocento Sans"/>
              <a:buChar char="◉"/>
            </a:pPr>
            <a:r>
              <a:rPr b="1" lang="fr-FR" sz="1600">
                <a:latin typeface="Candara"/>
                <a:ea typeface="Candara"/>
                <a:cs typeface="Candara"/>
                <a:sym typeface="Candara"/>
              </a:rPr>
              <a:t>Importer et exporter des comptes</a:t>
            </a:r>
            <a:endParaRPr b="1">
              <a:solidFill>
                <a:srgbClr val="000000"/>
              </a:solidFill>
              <a:highlight>
                <a:srgbClr val="FFCD00"/>
              </a:highlight>
              <a:latin typeface="Candara"/>
              <a:ea typeface="Candara"/>
              <a:cs typeface="Candara"/>
              <a:sym typeface="Candara"/>
            </a:endParaRPr>
          </a:p>
        </p:txBody>
      </p:sp>
      <p:sp>
        <p:nvSpPr>
          <p:cNvPr id="699" name="Google Shape;699;p39"/>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Fonctionnalités de Paylogic Authenticator</a:t>
            </a:r>
            <a:endParaRPr b="1">
              <a:solidFill>
                <a:srgbClr val="000000"/>
              </a:solidFill>
              <a:highlight>
                <a:srgbClr val="FFCD00"/>
              </a:highlight>
              <a:latin typeface="Calibri"/>
              <a:ea typeface="Calibri"/>
              <a:cs typeface="Calibri"/>
              <a:sym typeface="Calibri"/>
            </a:endParaRPr>
          </a:p>
        </p:txBody>
      </p:sp>
      <p:grpSp>
        <p:nvGrpSpPr>
          <p:cNvPr id="700" name="Google Shape;700;p39"/>
          <p:cNvGrpSpPr/>
          <p:nvPr/>
        </p:nvGrpSpPr>
        <p:grpSpPr>
          <a:xfrm>
            <a:off x="633588" y="1159308"/>
            <a:ext cx="214669" cy="179982"/>
            <a:chOff x="2594050" y="1631825"/>
            <a:chExt cx="439625" cy="439625"/>
          </a:xfrm>
        </p:grpSpPr>
        <p:sp>
          <p:nvSpPr>
            <p:cNvPr id="701" name="Google Shape;701;p3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9"/>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39"/>
          <p:cNvPicPr preferRelativeResize="0"/>
          <p:nvPr/>
        </p:nvPicPr>
        <p:blipFill>
          <a:blip r:embed="rId4">
            <a:alphaModFix/>
          </a:blip>
          <a:stretch>
            <a:fillRect/>
          </a:stretch>
        </p:blipFill>
        <p:spPr>
          <a:xfrm>
            <a:off x="3245836" y="1887538"/>
            <a:ext cx="1570171" cy="2941926"/>
          </a:xfrm>
          <a:prstGeom prst="rect">
            <a:avLst/>
          </a:prstGeom>
          <a:noFill/>
          <a:ln>
            <a:noFill/>
          </a:ln>
          <a:effectLst>
            <a:outerShdw blurRad="57150" rotWithShape="0" algn="bl" dir="5400000" dist="19050">
              <a:srgbClr val="000000">
                <a:alpha val="20000"/>
              </a:srgbClr>
            </a:outerShdw>
          </a:effectLst>
        </p:spPr>
      </p:pic>
      <p:pic>
        <p:nvPicPr>
          <p:cNvPr id="706" name="Google Shape;706;p39"/>
          <p:cNvPicPr preferRelativeResize="0"/>
          <p:nvPr/>
        </p:nvPicPr>
        <p:blipFill rotWithShape="1">
          <a:blip r:embed="rId5">
            <a:alphaModFix/>
          </a:blip>
          <a:srcRect b="6094" l="0" r="0" t="0"/>
          <a:stretch/>
        </p:blipFill>
        <p:spPr>
          <a:xfrm>
            <a:off x="4934799" y="1818508"/>
            <a:ext cx="1570172" cy="3079974"/>
          </a:xfrm>
          <a:prstGeom prst="rect">
            <a:avLst/>
          </a:prstGeom>
          <a:noFill/>
          <a:ln>
            <a:noFill/>
          </a:ln>
          <a:effectLst>
            <a:outerShdw blurRad="57150" rotWithShape="0" algn="bl" dir="5400000" dist="19050">
              <a:srgbClr val="000000">
                <a:alpha val="20000"/>
              </a:srgbClr>
            </a:outerShdw>
          </a:effectLst>
        </p:spPr>
      </p:pic>
      <p:pic>
        <p:nvPicPr>
          <p:cNvPr id="707" name="Google Shape;707;p39"/>
          <p:cNvPicPr preferRelativeResize="0"/>
          <p:nvPr/>
        </p:nvPicPr>
        <p:blipFill rotWithShape="1">
          <a:blip r:embed="rId6">
            <a:alphaModFix/>
          </a:blip>
          <a:srcRect b="7201" l="0" r="0" t="0"/>
          <a:stretch/>
        </p:blipFill>
        <p:spPr>
          <a:xfrm>
            <a:off x="6952403" y="1713675"/>
            <a:ext cx="1629648" cy="3158800"/>
          </a:xfrm>
          <a:prstGeom prst="rect">
            <a:avLst/>
          </a:prstGeom>
          <a:noFill/>
          <a:ln>
            <a:noFill/>
          </a:ln>
          <a:effectLst>
            <a:outerShdw blurRad="57150" rotWithShape="0" algn="bl" dir="5400000" dist="19050">
              <a:srgbClr val="000000">
                <a:alpha val="20000"/>
              </a:srgbClr>
            </a:outerShdw>
          </a:effectLst>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0"/>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714" name="Google Shape;714;p40"/>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40"/>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716" name="Google Shape;716;p40"/>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717" name="Google Shape;717;p40"/>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718" name="Google Shape;718;p40"/>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719" name="Google Shape;719;p40"/>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720" name="Google Shape;720;p40"/>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721" name="Google Shape;721;p40"/>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Serveur d’Authentification</a:t>
            </a:r>
            <a:endParaRPr b="1">
              <a:solidFill>
                <a:srgbClr val="000000"/>
              </a:solidFill>
              <a:highlight>
                <a:srgbClr val="FFCD00"/>
              </a:highlight>
              <a:latin typeface="Calibri"/>
              <a:ea typeface="Calibri"/>
              <a:cs typeface="Calibri"/>
              <a:sym typeface="Calibri"/>
            </a:endParaRPr>
          </a:p>
        </p:txBody>
      </p:sp>
      <p:grpSp>
        <p:nvGrpSpPr>
          <p:cNvPr id="722" name="Google Shape;722;p40"/>
          <p:cNvGrpSpPr/>
          <p:nvPr/>
        </p:nvGrpSpPr>
        <p:grpSpPr>
          <a:xfrm>
            <a:off x="633588" y="1159308"/>
            <a:ext cx="214669" cy="179982"/>
            <a:chOff x="2594050" y="1631825"/>
            <a:chExt cx="439625" cy="439625"/>
          </a:xfrm>
        </p:grpSpPr>
        <p:sp>
          <p:nvSpPr>
            <p:cNvPr id="723" name="Google Shape;723;p40"/>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0"/>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0"/>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0"/>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7" name="Google Shape;727;p40"/>
          <p:cNvSpPr/>
          <p:nvPr/>
        </p:nvSpPr>
        <p:spPr>
          <a:xfrm>
            <a:off x="1122150" y="1826500"/>
            <a:ext cx="3856800" cy="3002100"/>
          </a:xfrm>
          <a:prstGeom prst="rect">
            <a:avLst/>
          </a:prstGeom>
          <a:noFill/>
          <a:ln>
            <a:noFill/>
          </a:ln>
        </p:spPr>
        <p:txBody>
          <a:bodyPr anchorCtr="0" anchor="t" bIns="45700" lIns="91425" spcFirstLastPara="1" rIns="91425" wrap="square" tIns="45700">
            <a:noAutofit/>
          </a:bodyPr>
          <a:lstStyle/>
          <a:p>
            <a:pPr indent="-171450" lvl="0" marL="171450" marR="0" rtl="0" algn="just">
              <a:lnSpc>
                <a:spcPct val="150000"/>
              </a:lnSpc>
              <a:spcBef>
                <a:spcPts val="600"/>
              </a:spcBef>
              <a:spcAft>
                <a:spcPts val="0"/>
              </a:spcAft>
              <a:buClr>
                <a:srgbClr val="262626"/>
              </a:buClr>
              <a:buSzPts val="1600"/>
              <a:buFont typeface="Noto Sans Symbols"/>
              <a:buChar char="✔"/>
            </a:pPr>
            <a:r>
              <a:rPr lang="fr-FR"/>
              <a:t>C</a:t>
            </a:r>
            <a:r>
              <a:rPr lang="fr-FR"/>
              <a:t>rypter et Décrypter</a:t>
            </a:r>
            <a:endParaRPr/>
          </a:p>
          <a:p>
            <a:pPr indent="-158750" lvl="0" marL="171450" marR="0" rtl="0" algn="just">
              <a:lnSpc>
                <a:spcPct val="150000"/>
              </a:lnSpc>
              <a:spcBef>
                <a:spcPts val="600"/>
              </a:spcBef>
              <a:spcAft>
                <a:spcPts val="0"/>
              </a:spcAft>
              <a:buSzPts val="1400"/>
              <a:buChar char="✔"/>
            </a:pPr>
            <a:r>
              <a:rPr lang="fr-FR"/>
              <a:t>Générer des API keys</a:t>
            </a:r>
            <a:endParaRPr/>
          </a:p>
          <a:p>
            <a:pPr indent="-158750" lvl="0" marL="171450" marR="0" rtl="0" algn="just">
              <a:lnSpc>
                <a:spcPct val="150000"/>
              </a:lnSpc>
              <a:spcBef>
                <a:spcPts val="600"/>
              </a:spcBef>
              <a:spcAft>
                <a:spcPts val="0"/>
              </a:spcAft>
              <a:buSzPts val="1400"/>
              <a:buChar char="✔"/>
            </a:pPr>
            <a:r>
              <a:rPr lang="fr-FR"/>
              <a:t>Générer des secret keys pour TOTP</a:t>
            </a:r>
            <a:endParaRPr/>
          </a:p>
          <a:p>
            <a:pPr indent="-158750" lvl="0" marL="171450" marR="0" rtl="0" algn="just">
              <a:lnSpc>
                <a:spcPct val="150000"/>
              </a:lnSpc>
              <a:spcBef>
                <a:spcPts val="600"/>
              </a:spcBef>
              <a:spcAft>
                <a:spcPts val="0"/>
              </a:spcAft>
              <a:buSzPts val="1400"/>
              <a:buChar char="✔"/>
            </a:pPr>
            <a:r>
              <a:rPr lang="fr-FR"/>
              <a:t>Générer des UUID</a:t>
            </a:r>
            <a:endParaRPr/>
          </a:p>
          <a:p>
            <a:pPr indent="-158750" lvl="0" marL="171450" marR="0" rtl="0" algn="just">
              <a:lnSpc>
                <a:spcPct val="150000"/>
              </a:lnSpc>
              <a:spcBef>
                <a:spcPts val="600"/>
              </a:spcBef>
              <a:spcAft>
                <a:spcPts val="0"/>
              </a:spcAft>
              <a:buSzPts val="1400"/>
              <a:buChar char="✔"/>
            </a:pPr>
            <a:r>
              <a:rPr lang="fr-FR"/>
              <a:t>Générer les OTPs</a:t>
            </a:r>
            <a:endParaRPr/>
          </a:p>
          <a:p>
            <a:pPr indent="-158750" lvl="0" marL="171450" marR="0" rtl="0" algn="just">
              <a:lnSpc>
                <a:spcPct val="150000"/>
              </a:lnSpc>
              <a:spcBef>
                <a:spcPts val="600"/>
              </a:spcBef>
              <a:spcAft>
                <a:spcPts val="0"/>
              </a:spcAft>
              <a:buSzPts val="1400"/>
              <a:buChar char="✔"/>
            </a:pPr>
            <a:r>
              <a:rPr lang="fr-FR"/>
              <a:t>Hasher les Clés</a:t>
            </a:r>
            <a:endParaRPr/>
          </a:p>
          <a:p>
            <a:pPr indent="-158750" lvl="0" marL="171450" marR="0" rtl="0" algn="just">
              <a:lnSpc>
                <a:spcPct val="150000"/>
              </a:lnSpc>
              <a:spcBef>
                <a:spcPts val="600"/>
              </a:spcBef>
              <a:spcAft>
                <a:spcPts val="0"/>
              </a:spcAft>
              <a:buSzPts val="1400"/>
              <a:buChar char="✔"/>
            </a:pPr>
            <a:r>
              <a:rPr lang="fr-FR"/>
              <a:t>Envoyer des : mails, sms et notifications</a:t>
            </a:r>
            <a:endParaRPr/>
          </a:p>
          <a:p>
            <a:pPr indent="0" lvl="0" marL="0" marR="0" rtl="0" algn="l">
              <a:lnSpc>
                <a:spcPct val="150000"/>
              </a:lnSpc>
              <a:spcBef>
                <a:spcPts val="0"/>
              </a:spcBef>
              <a:spcAft>
                <a:spcPts val="0"/>
              </a:spcAft>
              <a:buClr>
                <a:srgbClr val="000000"/>
              </a:buClr>
              <a:buSzPts val="1600"/>
              <a:buFont typeface="Arial"/>
              <a:buNone/>
            </a:pPr>
            <a:r>
              <a:t/>
            </a:r>
            <a:endParaRPr sz="1600">
              <a:solidFill>
                <a:srgbClr val="262626"/>
              </a:solidFill>
              <a:latin typeface="Microsoft Yahei"/>
              <a:ea typeface="Microsoft Yahei"/>
              <a:cs typeface="Microsoft Yahei"/>
              <a:sym typeface="Microsoft Yahei"/>
            </a:endParaRPr>
          </a:p>
          <a:p>
            <a:pPr indent="0" lvl="0" marL="0" marR="0" rtl="0" algn="l">
              <a:lnSpc>
                <a:spcPct val="150000"/>
              </a:lnSpc>
              <a:spcBef>
                <a:spcPts val="0"/>
              </a:spcBef>
              <a:spcAft>
                <a:spcPts val="0"/>
              </a:spcAft>
              <a:buNone/>
            </a:pPr>
            <a:r>
              <a:rPr lang="fr-FR" sz="1800">
                <a:solidFill>
                  <a:srgbClr val="262626"/>
                </a:solidFill>
                <a:latin typeface="Microsoft Yahei"/>
                <a:ea typeface="Microsoft Yahei"/>
                <a:cs typeface="Microsoft Yahei"/>
                <a:sym typeface="Microsoft Yahei"/>
              </a:rPr>
              <a:t> </a:t>
            </a:r>
            <a:endParaRPr/>
          </a:p>
        </p:txBody>
      </p:sp>
      <p:pic>
        <p:nvPicPr>
          <p:cNvPr id="728" name="Google Shape;728;p40"/>
          <p:cNvPicPr preferRelativeResize="0"/>
          <p:nvPr/>
        </p:nvPicPr>
        <p:blipFill>
          <a:blip r:embed="rId3">
            <a:alphaModFix/>
          </a:blip>
          <a:stretch>
            <a:fillRect/>
          </a:stretch>
        </p:blipFill>
        <p:spPr>
          <a:xfrm>
            <a:off x="5566500" y="866225"/>
            <a:ext cx="2998175" cy="4068075"/>
          </a:xfrm>
          <a:prstGeom prst="rect">
            <a:avLst/>
          </a:prstGeom>
          <a:noFill/>
          <a:ln>
            <a:noFill/>
          </a:ln>
        </p:spPr>
      </p:pic>
      <p:sp>
        <p:nvSpPr>
          <p:cNvPr id="729" name="Google Shape;729;p40"/>
          <p:cNvSpPr/>
          <p:nvPr/>
        </p:nvSpPr>
        <p:spPr>
          <a:xfrm>
            <a:off x="6243875" y="3137525"/>
            <a:ext cx="1102500" cy="180000"/>
          </a:xfrm>
          <a:prstGeom prst="rect">
            <a:avLst/>
          </a:prstGeom>
          <a:noFill/>
          <a:ln cap="flat" cmpd="sng" w="19050">
            <a:solidFill>
              <a:srgbClr val="C27BA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1"/>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41"/>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737" name="Google Shape;737;p41"/>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738" name="Google Shape;738;p41"/>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739" name="Google Shape;739;p41"/>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Analyses et conception</a:t>
            </a:r>
            <a:endParaRPr>
              <a:solidFill>
                <a:schemeClr val="lt1"/>
              </a:solidFill>
            </a:endParaRPr>
          </a:p>
        </p:txBody>
      </p:sp>
      <p:sp>
        <p:nvSpPr>
          <p:cNvPr id="740" name="Google Shape;740;p41"/>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741" name="Google Shape;741;p41"/>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742" name="Google Shape;742;p41"/>
          <p:cNvSpPr txBox="1"/>
          <p:nvPr/>
        </p:nvSpPr>
        <p:spPr>
          <a:xfrm>
            <a:off x="830725" y="845050"/>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sz="2000">
                <a:latin typeface="Calibri"/>
                <a:ea typeface="Calibri"/>
                <a:cs typeface="Calibri"/>
                <a:sym typeface="Calibri"/>
              </a:rPr>
              <a:t>Vidéo</a:t>
            </a:r>
            <a:r>
              <a:rPr b="1" lang="fr-FR" sz="2000">
                <a:latin typeface="Calibri"/>
                <a:ea typeface="Calibri"/>
                <a:cs typeface="Calibri"/>
                <a:sym typeface="Calibri"/>
              </a:rPr>
              <a:t> Présentative</a:t>
            </a:r>
            <a:endParaRPr b="1" sz="2000">
              <a:solidFill>
                <a:srgbClr val="000000"/>
              </a:solidFill>
              <a:highlight>
                <a:srgbClr val="FFCD00"/>
              </a:highlight>
              <a:latin typeface="Calibri"/>
              <a:ea typeface="Calibri"/>
              <a:cs typeface="Calibri"/>
              <a:sym typeface="Calibri"/>
            </a:endParaRPr>
          </a:p>
        </p:txBody>
      </p:sp>
      <p:grpSp>
        <p:nvGrpSpPr>
          <p:cNvPr id="743" name="Google Shape;743;p41"/>
          <p:cNvGrpSpPr/>
          <p:nvPr/>
        </p:nvGrpSpPr>
        <p:grpSpPr>
          <a:xfrm>
            <a:off x="616108" y="955537"/>
            <a:ext cx="214625" cy="214625"/>
            <a:chOff x="2594050" y="1631825"/>
            <a:chExt cx="439625" cy="439625"/>
          </a:xfrm>
        </p:grpSpPr>
        <p:sp>
          <p:nvSpPr>
            <p:cNvPr id="744" name="Google Shape;744;p4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1"/>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p:nvPr/>
        </p:nvSpPr>
        <p:spPr>
          <a:xfrm flipH="1" rot="10800000">
            <a:off x="0" y="519523"/>
            <a:ext cx="9144000" cy="18002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5"/>
          <p:cNvSpPr/>
          <p:nvPr/>
        </p:nvSpPr>
        <p:spPr>
          <a:xfrm>
            <a:off x="97400" y="45600"/>
            <a:ext cx="1354800" cy="534900"/>
          </a:xfrm>
          <a:prstGeom prst="roundRect">
            <a:avLst>
              <a:gd fmla="val 16667" name="adj"/>
            </a:avLst>
          </a:prstGeom>
          <a:solidFill>
            <a:schemeClr val="lt1"/>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A5A5A5"/>
                </a:solidFill>
                <a:latin typeface="Times New Roman"/>
                <a:ea typeface="Times New Roman"/>
                <a:cs typeface="Times New Roman"/>
                <a:sym typeface="Times New Roman"/>
              </a:rPr>
              <a:t>Introduction</a:t>
            </a:r>
            <a:endParaRPr/>
          </a:p>
        </p:txBody>
      </p:sp>
      <p:sp>
        <p:nvSpPr>
          <p:cNvPr id="131" name="Google Shape;131;p15"/>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32" name="Google Shape;132;p15"/>
          <p:cNvSpPr txBox="1"/>
          <p:nvPr>
            <p:ph idx="12" type="sldNum"/>
          </p:nvPr>
        </p:nvSpPr>
        <p:spPr>
          <a:xfrm>
            <a:off x="6902897" y="4839397"/>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133" name="Google Shape;133;p15"/>
          <p:cNvSpPr/>
          <p:nvPr/>
        </p:nvSpPr>
        <p:spPr>
          <a:xfrm>
            <a:off x="1714819" y="52623"/>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p>
        </p:txBody>
      </p:sp>
      <p:sp>
        <p:nvSpPr>
          <p:cNvPr id="134" name="Google Shape;134;p15"/>
          <p:cNvSpPr/>
          <p:nvPr/>
        </p:nvSpPr>
        <p:spPr>
          <a:xfrm>
            <a:off x="3332238" y="52623"/>
            <a:ext cx="13539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35" name="Google Shape;135;p15"/>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136" name="Google Shape;136;p15"/>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137" name="Google Shape;137;p15"/>
          <p:cNvSpPr txBox="1"/>
          <p:nvPr/>
        </p:nvSpPr>
        <p:spPr>
          <a:xfrm>
            <a:off x="1145725" y="4034188"/>
            <a:ext cx="2034000" cy="98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FR" sz="1800">
                <a:solidFill>
                  <a:srgbClr val="3D3D3D"/>
                </a:solidFill>
                <a:highlight>
                  <a:srgbClr val="FFFFFF"/>
                </a:highlight>
                <a:latin typeface="Calibri"/>
                <a:ea typeface="Calibri"/>
                <a:cs typeface="Calibri"/>
                <a:sym typeface="Calibri"/>
              </a:rPr>
              <a:t>Facteur de Possession</a:t>
            </a:r>
            <a:endParaRPr sz="1800">
              <a:solidFill>
                <a:srgbClr val="3D3D3D"/>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1050">
              <a:solidFill>
                <a:srgbClr val="222C31"/>
              </a:solidFill>
              <a:highlight>
                <a:srgbClr val="FFFFFF"/>
              </a:highlight>
              <a:latin typeface="Calibri"/>
              <a:ea typeface="Calibri"/>
              <a:cs typeface="Calibri"/>
              <a:sym typeface="Calibri"/>
            </a:endParaRPr>
          </a:p>
        </p:txBody>
      </p:sp>
      <p:sp>
        <p:nvSpPr>
          <p:cNvPr id="138" name="Google Shape;138;p15"/>
          <p:cNvSpPr txBox="1"/>
          <p:nvPr/>
        </p:nvSpPr>
        <p:spPr>
          <a:xfrm>
            <a:off x="3597925" y="4034188"/>
            <a:ext cx="2034000" cy="98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FR" sz="1800">
                <a:solidFill>
                  <a:srgbClr val="3D3D3D"/>
                </a:solidFill>
                <a:highlight>
                  <a:srgbClr val="FFFFFF"/>
                </a:highlight>
                <a:latin typeface="Calibri"/>
                <a:ea typeface="Calibri"/>
                <a:cs typeface="Calibri"/>
                <a:sym typeface="Calibri"/>
              </a:rPr>
              <a:t>Facteur de Connaissance</a:t>
            </a:r>
            <a:endParaRPr sz="1800">
              <a:solidFill>
                <a:srgbClr val="3D3D3D"/>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1050">
              <a:solidFill>
                <a:srgbClr val="222C31"/>
              </a:solidFill>
              <a:highlight>
                <a:srgbClr val="FFFFFF"/>
              </a:highlight>
              <a:latin typeface="Calibri"/>
              <a:ea typeface="Calibri"/>
              <a:cs typeface="Calibri"/>
              <a:sym typeface="Calibri"/>
            </a:endParaRPr>
          </a:p>
        </p:txBody>
      </p:sp>
      <p:sp>
        <p:nvSpPr>
          <p:cNvPr id="139" name="Google Shape;139;p15"/>
          <p:cNvSpPr txBox="1"/>
          <p:nvPr/>
        </p:nvSpPr>
        <p:spPr>
          <a:xfrm>
            <a:off x="6050125" y="4034188"/>
            <a:ext cx="2034000" cy="66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FR" sz="1800">
                <a:solidFill>
                  <a:srgbClr val="3D3D3D"/>
                </a:solidFill>
                <a:highlight>
                  <a:srgbClr val="FFFFFF"/>
                </a:highlight>
                <a:latin typeface="Calibri"/>
                <a:ea typeface="Calibri"/>
                <a:cs typeface="Calibri"/>
                <a:sym typeface="Calibri"/>
              </a:rPr>
              <a:t>Facteur d’inhérence</a:t>
            </a:r>
            <a:endParaRPr sz="1800">
              <a:solidFill>
                <a:srgbClr val="3D3D3D"/>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1050">
              <a:solidFill>
                <a:srgbClr val="222C31"/>
              </a:solidFill>
              <a:highlight>
                <a:srgbClr val="FFFFFF"/>
              </a:highlight>
              <a:latin typeface="Calibri"/>
              <a:ea typeface="Calibri"/>
              <a:cs typeface="Calibri"/>
              <a:sym typeface="Calibri"/>
            </a:endParaRPr>
          </a:p>
        </p:txBody>
      </p:sp>
      <p:pic>
        <p:nvPicPr>
          <p:cNvPr id="140" name="Google Shape;140;p15"/>
          <p:cNvPicPr preferRelativeResize="0"/>
          <p:nvPr/>
        </p:nvPicPr>
        <p:blipFill>
          <a:blip r:embed="rId3">
            <a:alphaModFix/>
          </a:blip>
          <a:stretch>
            <a:fillRect/>
          </a:stretch>
        </p:blipFill>
        <p:spPr>
          <a:xfrm>
            <a:off x="1176750" y="937400"/>
            <a:ext cx="6790499" cy="3148501"/>
          </a:xfrm>
          <a:prstGeom prst="rect">
            <a:avLst/>
          </a:prstGeom>
          <a:noFill/>
          <a:ln>
            <a:noFill/>
          </a:ln>
        </p:spPr>
      </p:pic>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42"/>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754" name="Google Shape;754;p42"/>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42"/>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756" name="Google Shape;756;p42"/>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757" name="Google Shape;757;p42"/>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758" name="Google Shape;758;p42"/>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759" name="Google Shape;759;p42"/>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760" name="Google Shape;760;p42"/>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761" name="Google Shape;761;p42"/>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Tests </a:t>
            </a:r>
            <a:r>
              <a:rPr b="1" lang="fr-FR">
                <a:solidFill>
                  <a:schemeClr val="dk1"/>
                </a:solidFill>
                <a:highlight>
                  <a:schemeClr val="lt1"/>
                </a:highlight>
                <a:latin typeface="Calibri"/>
                <a:ea typeface="Calibri"/>
                <a:cs typeface="Calibri"/>
                <a:sym typeface="Calibri"/>
              </a:rPr>
              <a:t>unitaires </a:t>
            </a:r>
            <a:r>
              <a:rPr b="1" lang="fr-FR">
                <a:solidFill>
                  <a:schemeClr val="dk1"/>
                </a:solidFill>
                <a:highlight>
                  <a:srgbClr val="FFFFFF"/>
                </a:highlight>
                <a:latin typeface="Calibri"/>
                <a:ea typeface="Calibri"/>
                <a:cs typeface="Calibri"/>
                <a:sym typeface="Calibri"/>
              </a:rPr>
              <a:t>choisis</a:t>
            </a:r>
            <a:endParaRPr b="1">
              <a:solidFill>
                <a:srgbClr val="000000"/>
              </a:solidFill>
              <a:highlight>
                <a:srgbClr val="FFCD00"/>
              </a:highlight>
              <a:latin typeface="Calibri"/>
              <a:ea typeface="Calibri"/>
              <a:cs typeface="Calibri"/>
              <a:sym typeface="Calibri"/>
            </a:endParaRPr>
          </a:p>
        </p:txBody>
      </p:sp>
      <p:grpSp>
        <p:nvGrpSpPr>
          <p:cNvPr id="762" name="Google Shape;762;p42"/>
          <p:cNvGrpSpPr/>
          <p:nvPr/>
        </p:nvGrpSpPr>
        <p:grpSpPr>
          <a:xfrm>
            <a:off x="633588" y="1159308"/>
            <a:ext cx="214669" cy="179982"/>
            <a:chOff x="2594050" y="1631825"/>
            <a:chExt cx="439625" cy="439625"/>
          </a:xfrm>
        </p:grpSpPr>
        <p:sp>
          <p:nvSpPr>
            <p:cNvPr id="763" name="Google Shape;763;p42"/>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2"/>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2"/>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2"/>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67" name="Google Shape;767;p42"/>
          <p:cNvPicPr preferRelativeResize="0"/>
          <p:nvPr/>
        </p:nvPicPr>
        <p:blipFill>
          <a:blip r:embed="rId3">
            <a:alphaModFix/>
          </a:blip>
          <a:stretch>
            <a:fillRect/>
          </a:stretch>
        </p:blipFill>
        <p:spPr>
          <a:xfrm>
            <a:off x="416050" y="2656476"/>
            <a:ext cx="8103024" cy="2182925"/>
          </a:xfrm>
          <a:prstGeom prst="rect">
            <a:avLst/>
          </a:prstGeom>
          <a:noFill/>
          <a:ln>
            <a:noFill/>
          </a:ln>
        </p:spPr>
      </p:pic>
      <p:sp>
        <p:nvSpPr>
          <p:cNvPr id="768" name="Google Shape;768;p42"/>
          <p:cNvSpPr/>
          <p:nvPr/>
        </p:nvSpPr>
        <p:spPr>
          <a:xfrm>
            <a:off x="848250" y="1521900"/>
            <a:ext cx="3856800" cy="3002100"/>
          </a:xfrm>
          <a:prstGeom prst="rect">
            <a:avLst/>
          </a:prstGeom>
          <a:noFill/>
          <a:ln>
            <a:noFill/>
          </a:ln>
        </p:spPr>
        <p:txBody>
          <a:bodyPr anchorCtr="0" anchor="t" bIns="45700" lIns="91425" spcFirstLastPara="1" rIns="91425" wrap="square" tIns="45700">
            <a:noAutofit/>
          </a:bodyPr>
          <a:lstStyle/>
          <a:p>
            <a:pPr indent="-158750" lvl="0" marL="171450" marR="0" rtl="0" algn="just">
              <a:lnSpc>
                <a:spcPct val="150000"/>
              </a:lnSpc>
              <a:spcBef>
                <a:spcPts val="600"/>
              </a:spcBef>
              <a:spcAft>
                <a:spcPts val="0"/>
              </a:spcAft>
              <a:buSzPts val="1400"/>
              <a:buChar char="✔"/>
            </a:pPr>
            <a:r>
              <a:rPr lang="fr-FR"/>
              <a:t>Générer des API keys</a:t>
            </a:r>
            <a:endParaRPr/>
          </a:p>
          <a:p>
            <a:pPr indent="-158750" lvl="0" marL="171450" marR="0" rtl="0" algn="just">
              <a:lnSpc>
                <a:spcPct val="150000"/>
              </a:lnSpc>
              <a:spcBef>
                <a:spcPts val="600"/>
              </a:spcBef>
              <a:spcAft>
                <a:spcPts val="0"/>
              </a:spcAft>
              <a:buSzPts val="1400"/>
              <a:buChar char="✔"/>
            </a:pPr>
            <a:r>
              <a:rPr lang="fr-FR">
                <a:solidFill>
                  <a:schemeClr val="dk1"/>
                </a:solidFill>
              </a:rPr>
              <a:t>Générer un code QR</a:t>
            </a:r>
            <a:endParaRPr/>
          </a:p>
          <a:p>
            <a:pPr indent="-158750" lvl="0" marL="171450" marR="0" rtl="0" algn="just">
              <a:lnSpc>
                <a:spcPct val="150000"/>
              </a:lnSpc>
              <a:spcBef>
                <a:spcPts val="600"/>
              </a:spcBef>
              <a:spcAft>
                <a:spcPts val="0"/>
              </a:spcAft>
              <a:buSzPts val="1400"/>
              <a:buChar char="✔"/>
            </a:pPr>
            <a:r>
              <a:rPr lang="fr-FR"/>
              <a:t>Envoyer des notifications</a:t>
            </a:r>
            <a:endParaRPr/>
          </a:p>
          <a:p>
            <a:pPr indent="0" lvl="0" marL="0" marR="0" rtl="0" algn="l">
              <a:lnSpc>
                <a:spcPct val="150000"/>
              </a:lnSpc>
              <a:spcBef>
                <a:spcPts val="0"/>
              </a:spcBef>
              <a:spcAft>
                <a:spcPts val="0"/>
              </a:spcAft>
              <a:buClr>
                <a:srgbClr val="000000"/>
              </a:buClr>
              <a:buSzPts val="1600"/>
              <a:buFont typeface="Arial"/>
              <a:buNone/>
            </a:pPr>
            <a:r>
              <a:t/>
            </a:r>
            <a:endParaRPr>
              <a:solidFill>
                <a:srgbClr val="262626"/>
              </a:solidFill>
              <a:latin typeface="Microsoft Yahei"/>
              <a:ea typeface="Microsoft Yahei"/>
              <a:cs typeface="Microsoft Yahei"/>
              <a:sym typeface="Microsoft Yahei"/>
            </a:endParaRPr>
          </a:p>
          <a:p>
            <a:pPr indent="0" lvl="0" marL="0" marR="0" rtl="0" algn="l">
              <a:lnSpc>
                <a:spcPct val="150000"/>
              </a:lnSpc>
              <a:spcBef>
                <a:spcPts val="0"/>
              </a:spcBef>
              <a:spcAft>
                <a:spcPts val="0"/>
              </a:spcAft>
              <a:buNone/>
            </a:pPr>
            <a:r>
              <a:rPr lang="fr-FR">
                <a:solidFill>
                  <a:srgbClr val="262626"/>
                </a:solidFill>
                <a:latin typeface="Microsoft Yahei"/>
                <a:ea typeface="Microsoft Yahei"/>
                <a:cs typeface="Microsoft Yahei"/>
                <a:sym typeface="Microsoft Yahei"/>
              </a:rPr>
              <a:t> </a:t>
            </a:r>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3"/>
          <p:cNvSpPr/>
          <p:nvPr/>
        </p:nvSpPr>
        <p:spPr>
          <a:xfrm>
            <a:off x="848250" y="1521900"/>
            <a:ext cx="3856800" cy="1335600"/>
          </a:xfrm>
          <a:prstGeom prst="rect">
            <a:avLst/>
          </a:prstGeom>
          <a:noFill/>
          <a:ln>
            <a:noFill/>
          </a:ln>
        </p:spPr>
        <p:txBody>
          <a:bodyPr anchorCtr="0" anchor="t" bIns="45700" lIns="91425" spcFirstLastPara="1" rIns="91425" wrap="square" tIns="45700">
            <a:noAutofit/>
          </a:bodyPr>
          <a:lstStyle/>
          <a:p>
            <a:pPr indent="-158750" lvl="0" marL="171450" marR="0" rtl="0" algn="just">
              <a:lnSpc>
                <a:spcPct val="150000"/>
              </a:lnSpc>
              <a:spcBef>
                <a:spcPts val="600"/>
              </a:spcBef>
              <a:spcAft>
                <a:spcPts val="0"/>
              </a:spcAft>
              <a:buSzPts val="1400"/>
              <a:buChar char="✔"/>
            </a:pPr>
            <a:r>
              <a:rPr lang="fr-FR"/>
              <a:t>Envoyer SMS</a:t>
            </a:r>
            <a:endParaRPr/>
          </a:p>
          <a:p>
            <a:pPr indent="-158750" lvl="0" marL="171450" marR="0" rtl="0" algn="just">
              <a:lnSpc>
                <a:spcPct val="150000"/>
              </a:lnSpc>
              <a:spcBef>
                <a:spcPts val="600"/>
              </a:spcBef>
              <a:spcAft>
                <a:spcPts val="0"/>
              </a:spcAft>
              <a:buSzPts val="1400"/>
              <a:buChar char="✔"/>
            </a:pPr>
            <a:r>
              <a:rPr lang="fr-FR">
                <a:solidFill>
                  <a:schemeClr val="dk1"/>
                </a:solidFill>
              </a:rPr>
              <a:t>Générer des des TOTP et hachage de OTP</a:t>
            </a:r>
            <a:endParaRPr>
              <a:solidFill>
                <a:schemeClr val="dk1"/>
              </a:solidFill>
            </a:endParaRPr>
          </a:p>
          <a:p>
            <a:pPr indent="0" lvl="0" marL="457200" marR="0" rtl="0" algn="just">
              <a:lnSpc>
                <a:spcPct val="150000"/>
              </a:lnSpc>
              <a:spcBef>
                <a:spcPts val="600"/>
              </a:spcBef>
              <a:spcAft>
                <a:spcPts val="0"/>
              </a:spcAft>
              <a:buNone/>
            </a:pPr>
            <a:r>
              <a:t/>
            </a:r>
            <a:endParaRPr/>
          </a:p>
          <a:p>
            <a:pPr indent="0" lvl="0" marL="0" marR="0" rtl="0" algn="l">
              <a:lnSpc>
                <a:spcPct val="150000"/>
              </a:lnSpc>
              <a:spcBef>
                <a:spcPts val="0"/>
              </a:spcBef>
              <a:spcAft>
                <a:spcPts val="0"/>
              </a:spcAft>
              <a:buClr>
                <a:srgbClr val="000000"/>
              </a:buClr>
              <a:buSzPts val="1600"/>
              <a:buFont typeface="Arial"/>
              <a:buNone/>
            </a:pPr>
            <a:r>
              <a:t/>
            </a:r>
            <a:endParaRPr>
              <a:solidFill>
                <a:srgbClr val="262626"/>
              </a:solidFill>
              <a:latin typeface="Microsoft Yahei"/>
              <a:ea typeface="Microsoft Yahei"/>
              <a:cs typeface="Microsoft Yahei"/>
              <a:sym typeface="Microsoft Yahei"/>
            </a:endParaRPr>
          </a:p>
          <a:p>
            <a:pPr indent="0" lvl="0" marL="0" marR="0" rtl="0" algn="l">
              <a:lnSpc>
                <a:spcPct val="150000"/>
              </a:lnSpc>
              <a:spcBef>
                <a:spcPts val="0"/>
              </a:spcBef>
              <a:spcAft>
                <a:spcPts val="0"/>
              </a:spcAft>
              <a:buNone/>
            </a:pPr>
            <a:r>
              <a:rPr lang="fr-FR">
                <a:solidFill>
                  <a:srgbClr val="262626"/>
                </a:solidFill>
                <a:latin typeface="Microsoft Yahei"/>
                <a:ea typeface="Microsoft Yahei"/>
                <a:cs typeface="Microsoft Yahei"/>
                <a:sym typeface="Microsoft Yahei"/>
              </a:rPr>
              <a:t> </a:t>
            </a:r>
            <a:endParaRPr/>
          </a:p>
        </p:txBody>
      </p:sp>
      <p:sp>
        <p:nvSpPr>
          <p:cNvPr id="775" name="Google Shape;775;p43"/>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776" name="Google Shape;776;p43"/>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43"/>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778" name="Google Shape;778;p43"/>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779" name="Google Shape;779;p43"/>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780" name="Google Shape;780;p43"/>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781" name="Google Shape;781;p43"/>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782" name="Google Shape;782;p43"/>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783" name="Google Shape;783;p43"/>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Tests </a:t>
            </a:r>
            <a:r>
              <a:rPr b="1" lang="fr-FR">
                <a:solidFill>
                  <a:schemeClr val="dk1"/>
                </a:solidFill>
                <a:highlight>
                  <a:schemeClr val="lt1"/>
                </a:highlight>
                <a:latin typeface="Calibri"/>
                <a:ea typeface="Calibri"/>
                <a:cs typeface="Calibri"/>
                <a:sym typeface="Calibri"/>
              </a:rPr>
              <a:t>unitaires </a:t>
            </a:r>
            <a:r>
              <a:rPr b="1" lang="fr-FR">
                <a:solidFill>
                  <a:schemeClr val="dk1"/>
                </a:solidFill>
                <a:highlight>
                  <a:srgbClr val="FFFFFF"/>
                </a:highlight>
                <a:latin typeface="Calibri"/>
                <a:ea typeface="Calibri"/>
                <a:cs typeface="Calibri"/>
                <a:sym typeface="Calibri"/>
              </a:rPr>
              <a:t>choisis</a:t>
            </a:r>
            <a:endParaRPr b="1">
              <a:solidFill>
                <a:srgbClr val="000000"/>
              </a:solidFill>
              <a:highlight>
                <a:srgbClr val="FFCD00"/>
              </a:highlight>
              <a:latin typeface="Calibri"/>
              <a:ea typeface="Calibri"/>
              <a:cs typeface="Calibri"/>
              <a:sym typeface="Calibri"/>
            </a:endParaRPr>
          </a:p>
        </p:txBody>
      </p:sp>
      <p:grpSp>
        <p:nvGrpSpPr>
          <p:cNvPr id="784" name="Google Shape;784;p43"/>
          <p:cNvGrpSpPr/>
          <p:nvPr/>
        </p:nvGrpSpPr>
        <p:grpSpPr>
          <a:xfrm>
            <a:off x="633588" y="1159308"/>
            <a:ext cx="214669" cy="179982"/>
            <a:chOff x="2594050" y="1631825"/>
            <a:chExt cx="439625" cy="439625"/>
          </a:xfrm>
        </p:grpSpPr>
        <p:sp>
          <p:nvSpPr>
            <p:cNvPr id="785" name="Google Shape;785;p43"/>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3"/>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3"/>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3"/>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89" name="Google Shape;789;p43"/>
          <p:cNvPicPr preferRelativeResize="0"/>
          <p:nvPr/>
        </p:nvPicPr>
        <p:blipFill>
          <a:blip r:embed="rId3">
            <a:alphaModFix/>
          </a:blip>
          <a:stretch>
            <a:fillRect/>
          </a:stretch>
        </p:blipFill>
        <p:spPr>
          <a:xfrm>
            <a:off x="286075" y="2668325"/>
            <a:ext cx="8571874" cy="1499925"/>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4"/>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796" name="Google Shape;796;p44"/>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44"/>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798" name="Google Shape;798;p44"/>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799" name="Google Shape;799;p44"/>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800" name="Google Shape;800;p44"/>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Analyses et conception</a:t>
            </a:r>
            <a:endParaRPr>
              <a:solidFill>
                <a:schemeClr val="lt1"/>
              </a:solidFill>
            </a:endParaRPr>
          </a:p>
        </p:txBody>
      </p:sp>
      <p:sp>
        <p:nvSpPr>
          <p:cNvPr id="801" name="Google Shape;801;p44"/>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802" name="Google Shape;802;p44"/>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803" name="Google Shape;803;p44"/>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Tests </a:t>
            </a:r>
            <a:r>
              <a:rPr b="1" lang="fr-FR">
                <a:solidFill>
                  <a:schemeClr val="dk1"/>
                </a:solidFill>
                <a:highlight>
                  <a:schemeClr val="lt1"/>
                </a:highlight>
                <a:latin typeface="Calibri"/>
                <a:ea typeface="Calibri"/>
                <a:cs typeface="Calibri"/>
                <a:sym typeface="Calibri"/>
              </a:rPr>
              <a:t>unitaires </a:t>
            </a:r>
            <a:r>
              <a:rPr b="1" lang="fr-FR">
                <a:solidFill>
                  <a:schemeClr val="dk1"/>
                </a:solidFill>
                <a:highlight>
                  <a:srgbClr val="FFFFFF"/>
                </a:highlight>
                <a:latin typeface="Calibri"/>
                <a:ea typeface="Calibri"/>
                <a:cs typeface="Calibri"/>
                <a:sym typeface="Calibri"/>
              </a:rPr>
              <a:t>choisis</a:t>
            </a:r>
            <a:endParaRPr b="1">
              <a:solidFill>
                <a:srgbClr val="000000"/>
              </a:solidFill>
              <a:highlight>
                <a:srgbClr val="FFCD00"/>
              </a:highlight>
              <a:latin typeface="Calibri"/>
              <a:ea typeface="Calibri"/>
              <a:cs typeface="Calibri"/>
              <a:sym typeface="Calibri"/>
            </a:endParaRPr>
          </a:p>
        </p:txBody>
      </p:sp>
      <p:grpSp>
        <p:nvGrpSpPr>
          <p:cNvPr id="804" name="Google Shape;804;p44"/>
          <p:cNvGrpSpPr/>
          <p:nvPr/>
        </p:nvGrpSpPr>
        <p:grpSpPr>
          <a:xfrm>
            <a:off x="633588" y="1159308"/>
            <a:ext cx="214669" cy="179982"/>
            <a:chOff x="2594050" y="1631825"/>
            <a:chExt cx="439625" cy="439625"/>
          </a:xfrm>
        </p:grpSpPr>
        <p:sp>
          <p:nvSpPr>
            <p:cNvPr id="805" name="Google Shape;805;p4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4"/>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09" name="Google Shape;809;p44"/>
          <p:cNvPicPr preferRelativeResize="0"/>
          <p:nvPr/>
        </p:nvPicPr>
        <p:blipFill>
          <a:blip r:embed="rId3">
            <a:alphaModFix/>
          </a:blip>
          <a:stretch>
            <a:fillRect/>
          </a:stretch>
        </p:blipFill>
        <p:spPr>
          <a:xfrm>
            <a:off x="2221549" y="2148375"/>
            <a:ext cx="4296449" cy="2895100"/>
          </a:xfrm>
          <a:prstGeom prst="rect">
            <a:avLst/>
          </a:prstGeom>
          <a:noFill/>
          <a:ln>
            <a:noFill/>
          </a:ln>
        </p:spPr>
      </p:pic>
      <p:sp>
        <p:nvSpPr>
          <p:cNvPr id="810" name="Google Shape;810;p44"/>
          <p:cNvSpPr txBox="1"/>
          <p:nvPr/>
        </p:nvSpPr>
        <p:spPr>
          <a:xfrm>
            <a:off x="752375" y="1395800"/>
            <a:ext cx="3667200" cy="435600"/>
          </a:xfrm>
          <a:prstGeom prst="rect">
            <a:avLst/>
          </a:prstGeom>
          <a:noFill/>
          <a:ln>
            <a:noFill/>
          </a:ln>
        </p:spPr>
        <p:txBody>
          <a:bodyPr anchorCtr="0" anchor="ctr" bIns="91425" lIns="91425" spcFirstLastPara="1" rIns="91425" wrap="square" tIns="91425">
            <a:noAutofit/>
          </a:bodyPr>
          <a:lstStyle/>
          <a:p>
            <a:pPr indent="-285750" lvl="0" marL="285750" rtl="0" algn="just">
              <a:lnSpc>
                <a:spcPct val="107000"/>
              </a:lnSpc>
              <a:spcBef>
                <a:spcPts val="600"/>
              </a:spcBef>
              <a:spcAft>
                <a:spcPts val="0"/>
              </a:spcAft>
              <a:buClr>
                <a:srgbClr val="E5B64A"/>
              </a:buClr>
              <a:buSzPts val="2400"/>
              <a:buFont typeface="Quattrocento Sans"/>
              <a:buChar char="◉"/>
            </a:pPr>
            <a:r>
              <a:rPr b="1" lang="fr-FR" sz="1600">
                <a:latin typeface="Candara"/>
                <a:ea typeface="Candara"/>
                <a:cs typeface="Candara"/>
                <a:sym typeface="Candara"/>
              </a:rPr>
              <a:t>Test pour envoyer un email</a:t>
            </a:r>
            <a:endParaRPr b="1">
              <a:solidFill>
                <a:srgbClr val="000000"/>
              </a:solidFill>
              <a:highlight>
                <a:srgbClr val="FFCD00"/>
              </a:highlight>
              <a:latin typeface="Candara"/>
              <a:ea typeface="Candara"/>
              <a:cs typeface="Candara"/>
              <a:sym typeface="Candara"/>
            </a:endParaRPr>
          </a:p>
        </p:txBody>
      </p:sp>
      <p:sp>
        <p:nvSpPr>
          <p:cNvPr id="811" name="Google Shape;811;p44"/>
          <p:cNvSpPr txBox="1"/>
          <p:nvPr/>
        </p:nvSpPr>
        <p:spPr>
          <a:xfrm>
            <a:off x="287200" y="18265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12" name="Google Shape;812;p44"/>
          <p:cNvSpPr/>
          <p:nvPr/>
        </p:nvSpPr>
        <p:spPr>
          <a:xfrm>
            <a:off x="400325" y="2032800"/>
            <a:ext cx="1879200" cy="7278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rgbClr val="DD3688"/>
              </a:buClr>
              <a:buSzPts val="1400"/>
              <a:buChar char="✔"/>
            </a:pPr>
            <a:r>
              <a:rPr lang="fr-FR">
                <a:solidFill>
                  <a:srgbClr val="DD3688"/>
                </a:solidFill>
              </a:rPr>
              <a:t>Exécution réussite de tous les tests </a:t>
            </a:r>
            <a:endParaRPr>
              <a:solidFill>
                <a:srgbClr val="DD3688"/>
              </a:solidFill>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45"/>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819" name="Google Shape;819;p45"/>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45"/>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821" name="Google Shape;821;p45"/>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822" name="Google Shape;822;p45"/>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823" name="Google Shape;823;p45"/>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Analyses et conception</a:t>
            </a:r>
            <a:endParaRPr>
              <a:solidFill>
                <a:schemeClr val="lt1"/>
              </a:solidFill>
            </a:endParaRPr>
          </a:p>
        </p:txBody>
      </p:sp>
      <p:sp>
        <p:nvSpPr>
          <p:cNvPr id="824" name="Google Shape;824;p45"/>
          <p:cNvSpPr/>
          <p:nvPr/>
        </p:nvSpPr>
        <p:spPr>
          <a:xfrm>
            <a:off x="6300102" y="52611"/>
            <a:ext cx="12315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825" name="Google Shape;825;p45"/>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826" name="Google Shape;826;p45"/>
          <p:cNvSpPr txBox="1"/>
          <p:nvPr/>
        </p:nvSpPr>
        <p:spPr>
          <a:xfrm>
            <a:off x="848125" y="1045225"/>
            <a:ext cx="60087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a:solidFill>
                  <a:schemeClr val="dk1"/>
                </a:solidFill>
                <a:highlight>
                  <a:srgbClr val="FFFFFF"/>
                </a:highlight>
                <a:latin typeface="Calibri"/>
                <a:ea typeface="Calibri"/>
                <a:cs typeface="Calibri"/>
                <a:sym typeface="Calibri"/>
              </a:rPr>
              <a:t>Documentation de l’API</a:t>
            </a:r>
            <a:endParaRPr b="1">
              <a:solidFill>
                <a:srgbClr val="000000"/>
              </a:solidFill>
              <a:highlight>
                <a:srgbClr val="FFCD00"/>
              </a:highlight>
              <a:latin typeface="Calibri"/>
              <a:ea typeface="Calibri"/>
              <a:cs typeface="Calibri"/>
              <a:sym typeface="Calibri"/>
            </a:endParaRPr>
          </a:p>
        </p:txBody>
      </p:sp>
      <p:grpSp>
        <p:nvGrpSpPr>
          <p:cNvPr id="827" name="Google Shape;827;p45"/>
          <p:cNvGrpSpPr/>
          <p:nvPr/>
        </p:nvGrpSpPr>
        <p:grpSpPr>
          <a:xfrm>
            <a:off x="633588" y="1159308"/>
            <a:ext cx="214669" cy="179982"/>
            <a:chOff x="2594050" y="1631825"/>
            <a:chExt cx="439625" cy="439625"/>
          </a:xfrm>
        </p:grpSpPr>
        <p:sp>
          <p:nvSpPr>
            <p:cNvPr id="828" name="Google Shape;828;p45"/>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5"/>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5"/>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5"/>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2" name="Google Shape;832;p45"/>
          <p:cNvSpPr/>
          <p:nvPr/>
        </p:nvSpPr>
        <p:spPr>
          <a:xfrm>
            <a:off x="848125" y="3671550"/>
            <a:ext cx="3856800" cy="1335600"/>
          </a:xfrm>
          <a:prstGeom prst="rect">
            <a:avLst/>
          </a:prstGeom>
          <a:noFill/>
          <a:ln>
            <a:noFill/>
          </a:ln>
        </p:spPr>
        <p:txBody>
          <a:bodyPr anchorCtr="0" anchor="t" bIns="45700" lIns="91425" spcFirstLastPara="1" rIns="91425" wrap="square" tIns="45700">
            <a:noAutofit/>
          </a:bodyPr>
          <a:lstStyle/>
          <a:p>
            <a:pPr indent="-158750" lvl="0" marL="171450" marR="0" rtl="0" algn="just">
              <a:lnSpc>
                <a:spcPct val="150000"/>
              </a:lnSpc>
              <a:spcBef>
                <a:spcPts val="600"/>
              </a:spcBef>
              <a:spcAft>
                <a:spcPts val="0"/>
              </a:spcAft>
              <a:buSzPts val="1400"/>
              <a:buChar char="✔"/>
            </a:pPr>
            <a:r>
              <a:rPr lang="fr-FR"/>
              <a:t>Contrôleurs Administrateur</a:t>
            </a:r>
            <a:endParaRPr/>
          </a:p>
          <a:p>
            <a:pPr indent="-158750" lvl="0" marL="171450" marR="0" rtl="0" algn="just">
              <a:lnSpc>
                <a:spcPct val="150000"/>
              </a:lnSpc>
              <a:spcBef>
                <a:spcPts val="600"/>
              </a:spcBef>
              <a:spcAft>
                <a:spcPts val="0"/>
              </a:spcAft>
              <a:buSzPts val="1400"/>
              <a:buChar char="✔"/>
            </a:pPr>
            <a:r>
              <a:rPr lang="fr-FR"/>
              <a:t>Contrôleur Client</a:t>
            </a:r>
            <a:r>
              <a:rPr lang="fr-FR">
                <a:solidFill>
                  <a:srgbClr val="262626"/>
                </a:solidFill>
                <a:latin typeface="Microsoft Yahei"/>
                <a:ea typeface="Microsoft Yahei"/>
                <a:cs typeface="Microsoft Yahei"/>
                <a:sym typeface="Microsoft Yahei"/>
              </a:rPr>
              <a:t> </a:t>
            </a:r>
            <a:endParaRPr/>
          </a:p>
        </p:txBody>
      </p:sp>
      <p:pic>
        <p:nvPicPr>
          <p:cNvPr id="833" name="Google Shape;833;p45"/>
          <p:cNvPicPr preferRelativeResize="0"/>
          <p:nvPr/>
        </p:nvPicPr>
        <p:blipFill>
          <a:blip r:embed="rId3">
            <a:alphaModFix/>
          </a:blip>
          <a:stretch>
            <a:fillRect/>
          </a:stretch>
        </p:blipFill>
        <p:spPr>
          <a:xfrm>
            <a:off x="1201800" y="1646150"/>
            <a:ext cx="6740393" cy="1677097"/>
          </a:xfrm>
          <a:prstGeom prst="rect">
            <a:avLst/>
          </a:prstGeom>
          <a:noFill/>
          <a:ln>
            <a:noFill/>
          </a:ln>
          <a:effectLst>
            <a:outerShdw blurRad="57150" rotWithShape="0" algn="bl" dir="5400000" dist="19050">
              <a:srgbClr val="000000">
                <a:alpha val="20000"/>
              </a:srgbClr>
            </a:outerShdw>
          </a:effectLst>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6"/>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46"/>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841" name="Google Shape;841;p46"/>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842" name="Google Shape;842;p46"/>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843" name="Google Shape;843;p46"/>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Analyses et conception</a:t>
            </a:r>
            <a:endParaRPr>
              <a:solidFill>
                <a:schemeClr val="lt1"/>
              </a:solidFill>
            </a:endParaRPr>
          </a:p>
        </p:txBody>
      </p:sp>
      <p:sp>
        <p:nvSpPr>
          <p:cNvPr id="844" name="Google Shape;844;p46"/>
          <p:cNvSpPr/>
          <p:nvPr/>
        </p:nvSpPr>
        <p:spPr>
          <a:xfrm>
            <a:off x="6300102" y="52611"/>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solidFill>
                <a:schemeClr val="lt1"/>
              </a:solidFill>
            </a:endParaRPr>
          </a:p>
        </p:txBody>
      </p:sp>
      <p:sp>
        <p:nvSpPr>
          <p:cNvPr id="845" name="Google Shape;845;p46"/>
          <p:cNvSpPr/>
          <p:nvPr/>
        </p:nvSpPr>
        <p:spPr>
          <a:xfrm>
            <a:off x="7722725" y="54125"/>
            <a:ext cx="13548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Conclusion &amp; Perspectives</a:t>
            </a:r>
            <a:endParaRPr>
              <a:solidFill>
                <a:srgbClr val="7F7F7F"/>
              </a:solidFill>
            </a:endParaRPr>
          </a:p>
        </p:txBody>
      </p:sp>
      <p:sp>
        <p:nvSpPr>
          <p:cNvPr id="846" name="Google Shape;846;p46"/>
          <p:cNvSpPr txBox="1"/>
          <p:nvPr/>
        </p:nvSpPr>
        <p:spPr>
          <a:xfrm>
            <a:off x="1669319" y="1683423"/>
            <a:ext cx="5520300" cy="29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latin typeface="Calibri"/>
                <a:ea typeface="Calibri"/>
                <a:cs typeface="Calibri"/>
                <a:sym typeface="Calibri"/>
              </a:rPr>
              <a:t>Etude des méthodes d’Authentification</a:t>
            </a:r>
            <a:endParaRPr sz="1800">
              <a:solidFill>
                <a:srgbClr val="000000"/>
              </a:solidFill>
              <a:latin typeface="Calibri"/>
              <a:ea typeface="Calibri"/>
              <a:cs typeface="Calibri"/>
              <a:sym typeface="Calibri"/>
            </a:endParaRPr>
          </a:p>
        </p:txBody>
      </p:sp>
      <p:sp>
        <p:nvSpPr>
          <p:cNvPr id="847" name="Google Shape;847;p46"/>
          <p:cNvSpPr txBox="1"/>
          <p:nvPr/>
        </p:nvSpPr>
        <p:spPr>
          <a:xfrm>
            <a:off x="1669318" y="2083667"/>
            <a:ext cx="5520300" cy="29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latin typeface="Calibri"/>
                <a:ea typeface="Calibri"/>
                <a:cs typeface="Calibri"/>
                <a:sym typeface="Calibri"/>
              </a:rPr>
              <a:t>Conception de la solution</a:t>
            </a:r>
            <a:endParaRPr>
              <a:latin typeface="Calibri"/>
              <a:ea typeface="Calibri"/>
              <a:cs typeface="Calibri"/>
              <a:sym typeface="Calibri"/>
            </a:endParaRPr>
          </a:p>
        </p:txBody>
      </p:sp>
      <p:sp>
        <p:nvSpPr>
          <p:cNvPr id="848" name="Google Shape;848;p46"/>
          <p:cNvSpPr txBox="1"/>
          <p:nvPr/>
        </p:nvSpPr>
        <p:spPr>
          <a:xfrm>
            <a:off x="1669317" y="2527769"/>
            <a:ext cx="5520300" cy="29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latin typeface="Calibri"/>
                <a:ea typeface="Calibri"/>
                <a:cs typeface="Calibri"/>
                <a:sym typeface="Calibri"/>
              </a:rPr>
              <a:t>L’utilisation de la méthode agile Scrum</a:t>
            </a:r>
            <a:endParaRPr>
              <a:latin typeface="Calibri"/>
              <a:ea typeface="Calibri"/>
              <a:cs typeface="Calibri"/>
              <a:sym typeface="Calibri"/>
            </a:endParaRPr>
          </a:p>
        </p:txBody>
      </p:sp>
      <p:sp>
        <p:nvSpPr>
          <p:cNvPr id="849" name="Google Shape;849;p46"/>
          <p:cNvSpPr txBox="1"/>
          <p:nvPr/>
        </p:nvSpPr>
        <p:spPr>
          <a:xfrm>
            <a:off x="1669316" y="2989964"/>
            <a:ext cx="5520300" cy="29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latin typeface="Calibri"/>
                <a:ea typeface="Calibri"/>
                <a:cs typeface="Calibri"/>
                <a:sym typeface="Calibri"/>
              </a:rPr>
              <a:t>La réalisation de Paylogic Authenticator</a:t>
            </a:r>
            <a:endParaRPr>
              <a:latin typeface="Calibri"/>
              <a:ea typeface="Calibri"/>
              <a:cs typeface="Calibri"/>
              <a:sym typeface="Calibri"/>
            </a:endParaRPr>
          </a:p>
        </p:txBody>
      </p:sp>
      <p:sp>
        <p:nvSpPr>
          <p:cNvPr id="850" name="Google Shape;850;p46"/>
          <p:cNvSpPr txBox="1"/>
          <p:nvPr/>
        </p:nvSpPr>
        <p:spPr>
          <a:xfrm>
            <a:off x="1669315" y="3406834"/>
            <a:ext cx="5520300" cy="294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1800">
                <a:solidFill>
                  <a:schemeClr val="dk1"/>
                </a:solidFill>
                <a:latin typeface="Calibri"/>
                <a:ea typeface="Calibri"/>
                <a:cs typeface="Calibri"/>
                <a:sym typeface="Calibri"/>
              </a:rPr>
              <a:t>La réalisation du Serveur d’Authentification</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latin typeface="Calibri"/>
              <a:ea typeface="Calibri"/>
              <a:cs typeface="Calibri"/>
              <a:sym typeface="Calibri"/>
            </a:endParaRPr>
          </a:p>
        </p:txBody>
      </p:sp>
      <p:sp>
        <p:nvSpPr>
          <p:cNvPr id="851" name="Google Shape;851;p46"/>
          <p:cNvSpPr txBox="1"/>
          <p:nvPr/>
        </p:nvSpPr>
        <p:spPr>
          <a:xfrm>
            <a:off x="1669314" y="3841231"/>
            <a:ext cx="5520300" cy="294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fr-FR" sz="1800">
                <a:solidFill>
                  <a:schemeClr val="dk1"/>
                </a:solidFill>
                <a:latin typeface="Calibri"/>
                <a:ea typeface="Calibri"/>
                <a:cs typeface="Calibri"/>
                <a:sym typeface="Calibri"/>
              </a:rPr>
              <a:t>Documentation de l’API </a:t>
            </a:r>
            <a:endParaRPr>
              <a:latin typeface="Calibri"/>
              <a:ea typeface="Calibri"/>
              <a:cs typeface="Calibri"/>
              <a:sym typeface="Calibri"/>
            </a:endParaRPr>
          </a:p>
        </p:txBody>
      </p:sp>
      <p:pic>
        <p:nvPicPr>
          <p:cNvPr descr="I:\check bleu foncé.png" id="852" name="Google Shape;852;p46"/>
          <p:cNvPicPr preferRelativeResize="0"/>
          <p:nvPr/>
        </p:nvPicPr>
        <p:blipFill rotWithShape="1">
          <a:blip r:embed="rId3">
            <a:alphaModFix/>
          </a:blip>
          <a:srcRect b="0" l="0" r="0" t="0"/>
          <a:stretch/>
        </p:blipFill>
        <p:spPr>
          <a:xfrm>
            <a:off x="1213697" y="2571549"/>
            <a:ext cx="305472" cy="289967"/>
          </a:xfrm>
          <a:prstGeom prst="rect">
            <a:avLst/>
          </a:prstGeom>
          <a:noFill/>
          <a:ln>
            <a:noFill/>
          </a:ln>
        </p:spPr>
      </p:pic>
      <p:pic>
        <p:nvPicPr>
          <p:cNvPr descr="I:\check rose.png" id="853" name="Google Shape;853;p46"/>
          <p:cNvPicPr preferRelativeResize="0"/>
          <p:nvPr/>
        </p:nvPicPr>
        <p:blipFill rotWithShape="1">
          <a:blip r:embed="rId4">
            <a:alphaModFix/>
          </a:blip>
          <a:srcRect b="0" l="0" r="0" t="0"/>
          <a:stretch/>
        </p:blipFill>
        <p:spPr>
          <a:xfrm>
            <a:off x="1246096" y="3823727"/>
            <a:ext cx="305472" cy="289967"/>
          </a:xfrm>
          <a:prstGeom prst="rect">
            <a:avLst/>
          </a:prstGeom>
          <a:noFill/>
          <a:ln>
            <a:noFill/>
          </a:ln>
        </p:spPr>
      </p:pic>
      <p:pic>
        <p:nvPicPr>
          <p:cNvPr descr="I:\check bleu foncé.png" id="854" name="Google Shape;854;p46"/>
          <p:cNvPicPr preferRelativeResize="0"/>
          <p:nvPr/>
        </p:nvPicPr>
        <p:blipFill rotWithShape="1">
          <a:blip r:embed="rId3">
            <a:alphaModFix/>
          </a:blip>
          <a:srcRect b="0" l="0" r="0" t="0"/>
          <a:stretch/>
        </p:blipFill>
        <p:spPr>
          <a:xfrm>
            <a:off x="1208249" y="1751896"/>
            <a:ext cx="305472" cy="289967"/>
          </a:xfrm>
          <a:prstGeom prst="rect">
            <a:avLst/>
          </a:prstGeom>
          <a:noFill/>
          <a:ln>
            <a:noFill/>
          </a:ln>
        </p:spPr>
      </p:pic>
      <p:pic>
        <p:nvPicPr>
          <p:cNvPr descr="I:\check bleu foncé.png" id="855" name="Google Shape;855;p46"/>
          <p:cNvPicPr preferRelativeResize="0"/>
          <p:nvPr/>
        </p:nvPicPr>
        <p:blipFill rotWithShape="1">
          <a:blip r:embed="rId3">
            <a:alphaModFix/>
          </a:blip>
          <a:srcRect b="0" l="0" r="0" t="0"/>
          <a:stretch/>
        </p:blipFill>
        <p:spPr>
          <a:xfrm>
            <a:off x="1246096" y="3396627"/>
            <a:ext cx="305472" cy="289967"/>
          </a:xfrm>
          <a:prstGeom prst="rect">
            <a:avLst/>
          </a:prstGeom>
          <a:noFill/>
          <a:ln>
            <a:noFill/>
          </a:ln>
        </p:spPr>
      </p:pic>
      <p:pic>
        <p:nvPicPr>
          <p:cNvPr descr="I:\check rose.png" id="856" name="Google Shape;856;p46"/>
          <p:cNvPicPr preferRelativeResize="0"/>
          <p:nvPr/>
        </p:nvPicPr>
        <p:blipFill rotWithShape="1">
          <a:blip r:embed="rId4">
            <a:alphaModFix/>
          </a:blip>
          <a:srcRect b="0" l="0" r="0" t="0"/>
          <a:stretch/>
        </p:blipFill>
        <p:spPr>
          <a:xfrm>
            <a:off x="1223761" y="3004074"/>
            <a:ext cx="305472" cy="289967"/>
          </a:xfrm>
          <a:prstGeom prst="rect">
            <a:avLst/>
          </a:prstGeom>
          <a:noFill/>
          <a:ln>
            <a:noFill/>
          </a:ln>
        </p:spPr>
      </p:pic>
      <p:pic>
        <p:nvPicPr>
          <p:cNvPr descr="I:\check rose.png" id="857" name="Google Shape;857;p46"/>
          <p:cNvPicPr preferRelativeResize="0"/>
          <p:nvPr/>
        </p:nvPicPr>
        <p:blipFill rotWithShape="1">
          <a:blip r:embed="rId4">
            <a:alphaModFix/>
          </a:blip>
          <a:srcRect b="0" l="0" r="0" t="0"/>
          <a:stretch/>
        </p:blipFill>
        <p:spPr>
          <a:xfrm>
            <a:off x="1208249" y="2144449"/>
            <a:ext cx="305472" cy="289967"/>
          </a:xfrm>
          <a:prstGeom prst="rect">
            <a:avLst/>
          </a:prstGeom>
          <a:noFill/>
          <a:ln>
            <a:noFill/>
          </a:ln>
        </p:spPr>
      </p:pic>
      <p:sp>
        <p:nvSpPr>
          <p:cNvPr id="858" name="Google Shape;858;p46"/>
          <p:cNvSpPr/>
          <p:nvPr/>
        </p:nvSpPr>
        <p:spPr>
          <a:xfrm>
            <a:off x="559624" y="947313"/>
            <a:ext cx="7387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sz="2400">
                <a:solidFill>
                  <a:srgbClr val="162E4C"/>
                </a:solidFill>
                <a:latin typeface="Calibri"/>
                <a:ea typeface="Calibri"/>
                <a:cs typeface="Calibri"/>
                <a:sym typeface="Calibri"/>
              </a:rPr>
              <a:t>Conclusion</a:t>
            </a:r>
            <a:endParaRPr b="1" sz="2400">
              <a:solidFill>
                <a:srgbClr val="162E4C"/>
              </a:solidFill>
              <a:latin typeface="Calibri"/>
              <a:ea typeface="Calibri"/>
              <a:cs typeface="Calibri"/>
              <a:sym typeface="Calibri"/>
            </a:endParaRPr>
          </a:p>
        </p:txBody>
      </p:sp>
      <p:sp>
        <p:nvSpPr>
          <p:cNvPr id="859" name="Google Shape;859;p46"/>
          <p:cNvSpPr txBox="1"/>
          <p:nvPr/>
        </p:nvSpPr>
        <p:spPr>
          <a:xfrm>
            <a:off x="1646965" y="4261034"/>
            <a:ext cx="5520300" cy="294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1800">
                <a:solidFill>
                  <a:schemeClr val="dk1"/>
                </a:solidFill>
                <a:latin typeface="Calibri"/>
                <a:ea typeface="Calibri"/>
                <a:cs typeface="Calibri"/>
                <a:sym typeface="Calibri"/>
              </a:rPr>
              <a:t>Test et simulation sur la solution implémentée</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latin typeface="Calibri"/>
              <a:ea typeface="Calibri"/>
              <a:cs typeface="Calibri"/>
              <a:sym typeface="Calibri"/>
            </a:endParaRPr>
          </a:p>
        </p:txBody>
      </p:sp>
      <p:pic>
        <p:nvPicPr>
          <p:cNvPr descr="I:\check bleu foncé.png" id="860" name="Google Shape;860;p46"/>
          <p:cNvPicPr preferRelativeResize="0"/>
          <p:nvPr/>
        </p:nvPicPr>
        <p:blipFill rotWithShape="1">
          <a:blip r:embed="rId3">
            <a:alphaModFix/>
          </a:blip>
          <a:srcRect b="0" l="0" r="0" t="0"/>
          <a:stretch/>
        </p:blipFill>
        <p:spPr>
          <a:xfrm>
            <a:off x="1223746" y="4250827"/>
            <a:ext cx="305472" cy="289967"/>
          </a:xfrm>
          <a:prstGeom prst="rect">
            <a:avLst/>
          </a:prstGeom>
          <a:noFill/>
          <a:ln>
            <a:noFill/>
          </a:ln>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7"/>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47"/>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868" name="Google Shape;868;p47"/>
          <p:cNvSpPr/>
          <p:nvPr/>
        </p:nvSpPr>
        <p:spPr>
          <a:xfrm>
            <a:off x="4877470" y="54112"/>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869" name="Google Shape;869;p47"/>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870" name="Google Shape;870;p47"/>
          <p:cNvSpPr/>
          <p:nvPr/>
        </p:nvSpPr>
        <p:spPr>
          <a:xfrm>
            <a:off x="3332238" y="52623"/>
            <a:ext cx="13539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Analyses et conception</a:t>
            </a:r>
            <a:endParaRPr>
              <a:solidFill>
                <a:schemeClr val="lt1"/>
              </a:solidFill>
            </a:endParaRPr>
          </a:p>
        </p:txBody>
      </p:sp>
      <p:sp>
        <p:nvSpPr>
          <p:cNvPr id="871" name="Google Shape;871;p47"/>
          <p:cNvSpPr/>
          <p:nvPr/>
        </p:nvSpPr>
        <p:spPr>
          <a:xfrm>
            <a:off x="6300102" y="52611"/>
            <a:ext cx="12315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solidFill>
                <a:schemeClr val="lt1"/>
              </a:solidFill>
            </a:endParaRPr>
          </a:p>
        </p:txBody>
      </p:sp>
      <p:sp>
        <p:nvSpPr>
          <p:cNvPr id="872" name="Google Shape;872;p47"/>
          <p:cNvSpPr/>
          <p:nvPr/>
        </p:nvSpPr>
        <p:spPr>
          <a:xfrm>
            <a:off x="7722725" y="54125"/>
            <a:ext cx="13548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Conclusion &amp; Perspectives</a:t>
            </a:r>
            <a:endParaRPr>
              <a:solidFill>
                <a:srgbClr val="7F7F7F"/>
              </a:solidFill>
            </a:endParaRPr>
          </a:p>
        </p:txBody>
      </p:sp>
      <p:sp>
        <p:nvSpPr>
          <p:cNvPr id="873" name="Google Shape;873;p47"/>
          <p:cNvSpPr txBox="1"/>
          <p:nvPr/>
        </p:nvSpPr>
        <p:spPr>
          <a:xfrm>
            <a:off x="1249050" y="1683450"/>
            <a:ext cx="7289400" cy="2059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fr-FR" sz="1800">
                <a:latin typeface="Calibri"/>
                <a:ea typeface="Calibri"/>
                <a:cs typeface="Calibri"/>
                <a:sym typeface="Calibri"/>
              </a:rPr>
              <a:t>Ajouter des dashboards au profits des administrateurs.</a:t>
            </a:r>
            <a:endParaRPr sz="1800">
              <a:latin typeface="Calibri"/>
              <a:ea typeface="Calibri"/>
              <a:cs typeface="Calibri"/>
              <a:sym typeface="Calibri"/>
            </a:endParaRPr>
          </a:p>
          <a:p>
            <a:pPr indent="0" lvl="0" marL="457200" marR="0" rtl="0" algn="l">
              <a:spcBef>
                <a:spcPts val="0"/>
              </a:spcBef>
              <a:spcAft>
                <a:spcPts val="0"/>
              </a:spcAft>
              <a:buNone/>
            </a:pPr>
            <a:r>
              <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fr-FR" sz="1800">
                <a:latin typeface="Calibri"/>
                <a:ea typeface="Calibri"/>
                <a:cs typeface="Calibri"/>
                <a:sym typeface="Calibri"/>
              </a:rPr>
              <a:t>La solution doit supporter les dernières technologies qui sont basée sur la cryptographie à clé publique surtout FIDO</a:t>
            </a:r>
            <a:endParaRPr sz="1800">
              <a:latin typeface="Calibri"/>
              <a:ea typeface="Calibri"/>
              <a:cs typeface="Calibri"/>
              <a:sym typeface="Calibri"/>
            </a:endParaRPr>
          </a:p>
        </p:txBody>
      </p:sp>
      <p:sp>
        <p:nvSpPr>
          <p:cNvPr id="874" name="Google Shape;874;p47"/>
          <p:cNvSpPr/>
          <p:nvPr/>
        </p:nvSpPr>
        <p:spPr>
          <a:xfrm>
            <a:off x="559624" y="947313"/>
            <a:ext cx="7387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sz="2400">
                <a:solidFill>
                  <a:srgbClr val="162E4C"/>
                </a:solidFill>
                <a:latin typeface="Calibri"/>
                <a:ea typeface="Calibri"/>
                <a:cs typeface="Calibri"/>
                <a:sym typeface="Calibri"/>
              </a:rPr>
              <a:t>Perspectives</a:t>
            </a:r>
            <a:endParaRPr b="1" sz="2400">
              <a:solidFill>
                <a:srgbClr val="162E4C"/>
              </a:solidFill>
              <a:latin typeface="Calibri"/>
              <a:ea typeface="Calibri"/>
              <a:cs typeface="Calibri"/>
              <a:sym typeface="Calibri"/>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48"/>
          <p:cNvSpPr/>
          <p:nvPr/>
        </p:nvSpPr>
        <p:spPr>
          <a:xfrm flipH="1" rot="10800000">
            <a:off x="0" y="555526"/>
            <a:ext cx="9144000" cy="18002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600">
              <a:solidFill>
                <a:schemeClr val="lt1"/>
              </a:solidFill>
              <a:latin typeface="Garamond"/>
              <a:ea typeface="Garamond"/>
              <a:cs typeface="Garamond"/>
              <a:sym typeface="Garamond"/>
            </a:endParaRPr>
          </a:p>
        </p:txBody>
      </p:sp>
      <p:sp>
        <p:nvSpPr>
          <p:cNvPr id="881" name="Google Shape;881;p48"/>
          <p:cNvSpPr/>
          <p:nvPr/>
        </p:nvSpPr>
        <p:spPr>
          <a:xfrm>
            <a:off x="978196" y="1635646"/>
            <a:ext cx="7187608" cy="191590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fr-FR" sz="6000">
                <a:solidFill>
                  <a:srgbClr val="E5B64A"/>
                </a:solidFill>
                <a:latin typeface="Corsiva"/>
                <a:ea typeface="Corsiva"/>
                <a:cs typeface="Corsiva"/>
                <a:sym typeface="Corsiva"/>
              </a:rPr>
              <a:t>Merci pour votre attention</a:t>
            </a:r>
            <a:endParaRPr/>
          </a:p>
        </p:txBody>
      </p:sp>
      <p:sp>
        <p:nvSpPr>
          <p:cNvPr id="882" name="Google Shape;882;p48"/>
          <p:cNvSpPr txBox="1"/>
          <p:nvPr>
            <p:ph idx="12" type="sldNum"/>
          </p:nvPr>
        </p:nvSpPr>
        <p:spPr>
          <a:xfrm>
            <a:off x="6889986" y="4768865"/>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49"/>
          <p:cNvSpPr/>
          <p:nvPr/>
        </p:nvSpPr>
        <p:spPr>
          <a:xfrm>
            <a:off x="184728" y="1735061"/>
            <a:ext cx="8804700" cy="1407000"/>
          </a:xfrm>
          <a:prstGeom prst="rect">
            <a:avLst/>
          </a:prstGeom>
          <a:noFill/>
          <a:ln cap="flat" cmpd="sng" w="25400">
            <a:solidFill>
              <a:srgbClr val="E5B64A"/>
            </a:solidFill>
            <a:prstDash val="solid"/>
            <a:round/>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ENSIAS_logo_2008[1]" id="889" name="Google Shape;889;p49"/>
          <p:cNvPicPr preferRelativeResize="0"/>
          <p:nvPr/>
        </p:nvPicPr>
        <p:blipFill rotWithShape="1">
          <a:blip r:embed="rId3">
            <a:alphaModFix/>
          </a:blip>
          <a:srcRect b="0" l="0" r="0" t="0"/>
          <a:stretch/>
        </p:blipFill>
        <p:spPr>
          <a:xfrm>
            <a:off x="323528" y="86232"/>
            <a:ext cx="792088" cy="720400"/>
          </a:xfrm>
          <a:prstGeom prst="rect">
            <a:avLst/>
          </a:prstGeom>
          <a:noFill/>
          <a:ln>
            <a:noFill/>
          </a:ln>
        </p:spPr>
      </p:pic>
      <p:sp>
        <p:nvSpPr>
          <p:cNvPr id="890" name="Google Shape;890;p49"/>
          <p:cNvSpPr txBox="1"/>
          <p:nvPr/>
        </p:nvSpPr>
        <p:spPr>
          <a:xfrm>
            <a:off x="108813" y="1902223"/>
            <a:ext cx="8956500" cy="1188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Times New Roman"/>
              <a:buNone/>
            </a:pPr>
            <a:r>
              <a:rPr b="1" lang="fr-FR" sz="2800">
                <a:solidFill>
                  <a:schemeClr val="dk1"/>
                </a:solidFill>
                <a:latin typeface="Times New Roman"/>
                <a:ea typeface="Times New Roman"/>
                <a:cs typeface="Times New Roman"/>
                <a:sym typeface="Times New Roman"/>
              </a:rPr>
              <a:t>Etude et mise en place d’un système d’authentification forte dans un système de paiement électronique</a:t>
            </a:r>
            <a:endParaRPr/>
          </a:p>
        </p:txBody>
      </p:sp>
      <p:sp>
        <p:nvSpPr>
          <p:cNvPr id="891" name="Google Shape;891;p49"/>
          <p:cNvSpPr/>
          <p:nvPr/>
        </p:nvSpPr>
        <p:spPr>
          <a:xfrm flipH="1" rot="10800000">
            <a:off x="0" y="916571"/>
            <a:ext cx="9144000" cy="159600"/>
          </a:xfrm>
          <a:prstGeom prst="blockArc">
            <a:avLst>
              <a:gd fmla="val 10800000" name="adj1"/>
              <a:gd fmla="val 0" name="adj2"/>
              <a:gd fmla="val 25000" name="adj3"/>
            </a:avLst>
          </a:prstGeom>
          <a:solidFill>
            <a:schemeClr val="lt1"/>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92" name="Google Shape;892;p49"/>
          <p:cNvSpPr/>
          <p:nvPr/>
        </p:nvSpPr>
        <p:spPr>
          <a:xfrm>
            <a:off x="3285710" y="4742482"/>
            <a:ext cx="25089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fr-FR" sz="1400" u="none" cap="none" strike="noStrike">
                <a:solidFill>
                  <a:srgbClr val="000000"/>
                </a:solidFill>
                <a:latin typeface="Times New Roman"/>
                <a:ea typeface="Times New Roman"/>
                <a:cs typeface="Times New Roman"/>
                <a:sym typeface="Times New Roman"/>
              </a:rPr>
              <a:t>Année universitaire 202</a:t>
            </a:r>
            <a:r>
              <a:rPr lang="fr-FR">
                <a:latin typeface="Times New Roman"/>
                <a:ea typeface="Times New Roman"/>
                <a:cs typeface="Times New Roman"/>
                <a:sym typeface="Times New Roman"/>
              </a:rPr>
              <a:t>2</a:t>
            </a:r>
            <a:r>
              <a:rPr b="0" i="0" lang="fr-FR" sz="1400" u="none" cap="none" strike="noStrike">
                <a:solidFill>
                  <a:srgbClr val="000000"/>
                </a:solidFill>
                <a:latin typeface="Times New Roman"/>
                <a:ea typeface="Times New Roman"/>
                <a:cs typeface="Times New Roman"/>
                <a:sym typeface="Times New Roman"/>
              </a:rPr>
              <a:t> - 202</a:t>
            </a:r>
            <a:r>
              <a:rPr lang="fr-FR">
                <a:latin typeface="Times New Roman"/>
                <a:ea typeface="Times New Roman"/>
                <a:cs typeface="Times New Roman"/>
                <a:sym typeface="Times New Roman"/>
              </a:rPr>
              <a:t>3</a:t>
            </a:r>
            <a:endParaRPr b="0" i="0" sz="1400" u="none" cap="none" strike="noStrike">
              <a:solidFill>
                <a:schemeClr val="dk1"/>
              </a:solidFill>
              <a:latin typeface="Calibri"/>
              <a:ea typeface="Calibri"/>
              <a:cs typeface="Calibri"/>
              <a:sym typeface="Calibri"/>
            </a:endParaRPr>
          </a:p>
        </p:txBody>
      </p:sp>
      <p:pic>
        <p:nvPicPr>
          <p:cNvPr id="893" name="Google Shape;893;p49"/>
          <p:cNvPicPr preferRelativeResize="0"/>
          <p:nvPr/>
        </p:nvPicPr>
        <p:blipFill>
          <a:blip r:embed="rId4">
            <a:alphaModFix/>
          </a:blip>
          <a:stretch>
            <a:fillRect/>
          </a:stretch>
        </p:blipFill>
        <p:spPr>
          <a:xfrm>
            <a:off x="7356313" y="184812"/>
            <a:ext cx="1415537" cy="523225"/>
          </a:xfrm>
          <a:prstGeom prst="rect">
            <a:avLst/>
          </a:prstGeom>
          <a:noFill/>
          <a:ln>
            <a:noFill/>
          </a:ln>
        </p:spPr>
      </p:pic>
      <p:sp>
        <p:nvSpPr>
          <p:cNvPr id="894" name="Google Shape;894;p49"/>
          <p:cNvSpPr txBox="1"/>
          <p:nvPr/>
        </p:nvSpPr>
        <p:spPr>
          <a:xfrm>
            <a:off x="372375" y="3362525"/>
            <a:ext cx="3318600" cy="13698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Clr>
                <a:schemeClr val="dk1"/>
              </a:buClr>
              <a:buFont typeface="Arial"/>
              <a:buNone/>
            </a:pPr>
            <a:r>
              <a:rPr b="1" lang="fr-FR" sz="1800">
                <a:solidFill>
                  <a:schemeClr val="dk1"/>
                </a:solidFill>
                <a:latin typeface="Times New Roman"/>
                <a:ea typeface="Times New Roman"/>
                <a:cs typeface="Times New Roman"/>
                <a:sym typeface="Times New Roman"/>
              </a:rPr>
              <a:t>Membres du jury :</a:t>
            </a:r>
            <a:endParaRPr b="1" sz="18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Font typeface="Arial"/>
              <a:buNone/>
            </a:pPr>
            <a:r>
              <a:rPr lang="fr-FR">
                <a:solidFill>
                  <a:schemeClr val="dk1"/>
                </a:solidFill>
                <a:latin typeface="Times New Roman"/>
                <a:ea typeface="Times New Roman"/>
                <a:cs typeface="Times New Roman"/>
                <a:sym typeface="Times New Roman"/>
              </a:rPr>
              <a:t>M. BAÏNA Salah (Président)</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Font typeface="Arial"/>
              <a:buNone/>
            </a:pPr>
            <a:r>
              <a:rPr lang="fr-FR">
                <a:solidFill>
                  <a:schemeClr val="dk1"/>
                </a:solidFill>
                <a:latin typeface="Times New Roman"/>
                <a:ea typeface="Times New Roman"/>
                <a:cs typeface="Times New Roman"/>
                <a:sym typeface="Times New Roman"/>
              </a:rPr>
              <a:t>Mme. KJIRI Laila (Examinatrice)</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895" name="Google Shape;895;p49"/>
          <p:cNvSpPr/>
          <p:nvPr/>
        </p:nvSpPr>
        <p:spPr>
          <a:xfrm>
            <a:off x="3653478" y="3362530"/>
            <a:ext cx="1728192" cy="1569660"/>
          </a:xfrm>
          <a:prstGeom prst="flowChartProcess">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sz="1800">
                <a:latin typeface="Times New Roman"/>
                <a:ea typeface="Times New Roman"/>
                <a:cs typeface="Times New Roman"/>
                <a:sym typeface="Times New Roman"/>
              </a:rPr>
              <a:t>Présenté</a:t>
            </a:r>
            <a:r>
              <a:rPr b="1" i="0" lang="fr-FR" sz="1800" u="none" cap="none" strike="noStrike">
                <a:solidFill>
                  <a:srgbClr val="000000"/>
                </a:solidFill>
                <a:latin typeface="Times New Roman"/>
                <a:ea typeface="Times New Roman"/>
                <a:cs typeface="Times New Roman"/>
                <a:sym typeface="Times New Roman"/>
              </a:rPr>
              <a:t> par :</a:t>
            </a:r>
            <a:r>
              <a:rPr b="0" i="0" lang="fr-FR" sz="1400" u="none" cap="none" strike="noStrike">
                <a:solidFill>
                  <a:srgbClr val="000000"/>
                </a:solidFill>
                <a:latin typeface="Times New Roman"/>
                <a:ea typeface="Times New Roman"/>
                <a:cs typeface="Times New Roman"/>
                <a:sym typeface="Times New Roman"/>
              </a:rPr>
              <a:t>	        </a:t>
            </a:r>
            <a:r>
              <a:rPr b="0" i="0" lang="fr-FR" sz="1600" u="none" cap="none" strike="noStrike">
                <a:solidFill>
                  <a:srgbClr val="000000"/>
                </a:solidFill>
                <a:latin typeface="Times New Roman"/>
                <a:ea typeface="Times New Roman"/>
                <a:cs typeface="Times New Roman"/>
                <a:sym typeface="Times New Roman"/>
              </a:rPr>
              <a:t>				</a:t>
            </a:r>
            <a:endParaRPr/>
          </a:p>
        </p:txBody>
      </p:sp>
      <p:sp>
        <p:nvSpPr>
          <p:cNvPr id="896" name="Google Shape;896;p49"/>
          <p:cNvSpPr txBox="1"/>
          <p:nvPr/>
        </p:nvSpPr>
        <p:spPr>
          <a:xfrm>
            <a:off x="5914457" y="3362530"/>
            <a:ext cx="3024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800">
                <a:solidFill>
                  <a:schemeClr val="dk1"/>
                </a:solidFill>
                <a:latin typeface="Times New Roman"/>
                <a:ea typeface="Times New Roman"/>
                <a:cs typeface="Times New Roman"/>
                <a:sym typeface="Times New Roman"/>
              </a:rPr>
              <a:t>Encadré par:</a:t>
            </a:r>
            <a:endParaRPr/>
          </a:p>
        </p:txBody>
      </p:sp>
      <p:sp>
        <p:nvSpPr>
          <p:cNvPr id="897" name="Google Shape;897;p49"/>
          <p:cNvSpPr txBox="1"/>
          <p:nvPr/>
        </p:nvSpPr>
        <p:spPr>
          <a:xfrm>
            <a:off x="5914450" y="3799275"/>
            <a:ext cx="30243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400">
                <a:solidFill>
                  <a:schemeClr val="dk1"/>
                </a:solidFill>
                <a:latin typeface="Times New Roman"/>
                <a:ea typeface="Times New Roman"/>
                <a:cs typeface="Times New Roman"/>
                <a:sym typeface="Times New Roman"/>
              </a:rPr>
              <a:t>Mme. </a:t>
            </a:r>
            <a:r>
              <a:rPr lang="fr-FR">
                <a:solidFill>
                  <a:schemeClr val="dk1"/>
                </a:solidFill>
                <a:latin typeface="Times New Roman"/>
                <a:ea typeface="Times New Roman"/>
                <a:cs typeface="Times New Roman"/>
                <a:sym typeface="Times New Roman"/>
              </a:rPr>
              <a:t>EL FKIHI Sanaâ </a:t>
            </a:r>
            <a:r>
              <a:rPr lang="fr-FR" sz="1400">
                <a:solidFill>
                  <a:schemeClr val="dk1"/>
                </a:solidFill>
                <a:latin typeface="Times New Roman"/>
                <a:ea typeface="Times New Roman"/>
                <a:cs typeface="Times New Roman"/>
                <a:sym typeface="Times New Roman"/>
              </a:rPr>
              <a:t>(ENSIAS)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fr-FR">
                <a:solidFill>
                  <a:schemeClr val="dk1"/>
                </a:solidFill>
                <a:latin typeface="Times New Roman"/>
                <a:ea typeface="Times New Roman"/>
                <a:cs typeface="Times New Roman"/>
                <a:sym typeface="Times New Roman"/>
              </a:rPr>
              <a:t>M. KOURSS Rachid (PayLogic)</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898" name="Google Shape;898;p49"/>
          <p:cNvSpPr txBox="1"/>
          <p:nvPr/>
        </p:nvSpPr>
        <p:spPr>
          <a:xfrm>
            <a:off x="3653474" y="3800925"/>
            <a:ext cx="1867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a:latin typeface="Times New Roman"/>
                <a:ea typeface="Times New Roman"/>
                <a:cs typeface="Times New Roman"/>
                <a:sym typeface="Times New Roman"/>
              </a:rPr>
              <a:t>M. KRAB Oussama</a:t>
            </a:r>
            <a:endParaRPr sz="1400">
              <a:solidFill>
                <a:schemeClr val="dk1"/>
              </a:solidFill>
              <a:latin typeface="Calibri"/>
              <a:ea typeface="Calibri"/>
              <a:cs typeface="Calibri"/>
              <a:sym typeface="Calibri"/>
            </a:endParaRPr>
          </a:p>
        </p:txBody>
      </p:sp>
      <p:sp>
        <p:nvSpPr>
          <p:cNvPr id="899" name="Google Shape;899;p49"/>
          <p:cNvSpPr/>
          <p:nvPr/>
        </p:nvSpPr>
        <p:spPr>
          <a:xfrm>
            <a:off x="1309447" y="86217"/>
            <a:ext cx="60960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fr-FR" sz="1800">
                <a:solidFill>
                  <a:srgbClr val="3F3F3F"/>
                </a:solidFill>
                <a:latin typeface="Bell MT"/>
                <a:ea typeface="Bell MT"/>
                <a:cs typeface="Bell MT"/>
                <a:sym typeface="Bell MT"/>
              </a:rPr>
              <a:t>Projet de fin d’études pour l’obtention du titre</a:t>
            </a:r>
            <a:endParaRPr/>
          </a:p>
          <a:p>
            <a:pPr indent="0" lvl="0" marL="0" marR="0" rtl="0" algn="ctr">
              <a:spcBef>
                <a:spcPts val="0"/>
              </a:spcBef>
              <a:spcAft>
                <a:spcPts val="0"/>
              </a:spcAft>
              <a:buNone/>
            </a:pPr>
            <a:r>
              <a:rPr lang="fr-FR" sz="1800">
                <a:solidFill>
                  <a:srgbClr val="3F3F3F"/>
                </a:solidFill>
                <a:latin typeface="Bell MT"/>
                <a:ea typeface="Bell MT"/>
                <a:cs typeface="Bell MT"/>
                <a:sym typeface="Bell MT"/>
              </a:rPr>
              <a:t>d’Ingénieur d’Etat en Informatique</a:t>
            </a:r>
            <a:endParaRPr/>
          </a:p>
          <a:p>
            <a:pPr indent="0" lvl="0" marL="0" marR="0" rtl="0" algn="ctr">
              <a:spcBef>
                <a:spcPts val="0"/>
              </a:spcBef>
              <a:spcAft>
                <a:spcPts val="0"/>
              </a:spcAft>
              <a:buNone/>
            </a:pPr>
            <a:r>
              <a:rPr lang="fr-FR" sz="1800">
                <a:solidFill>
                  <a:srgbClr val="3F3F3F"/>
                </a:solidFill>
                <a:latin typeface="Bell MT"/>
                <a:ea typeface="Bell MT"/>
                <a:cs typeface="Bell MT"/>
                <a:sym typeface="Bell MT"/>
              </a:rPr>
              <a:t>Génie Logiciel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0"/>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906" name="Google Shape;906;p50"/>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50"/>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908" name="Google Shape;908;p50"/>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909" name="Google Shape;909;p50"/>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910" name="Google Shape;910;p50"/>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Analyses et conception</a:t>
            </a:r>
            <a:endParaRPr>
              <a:solidFill>
                <a:srgbClr val="7F7F7F"/>
              </a:solidFill>
            </a:endParaRPr>
          </a:p>
        </p:txBody>
      </p:sp>
      <p:sp>
        <p:nvSpPr>
          <p:cNvPr id="911" name="Google Shape;911;p50"/>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912" name="Google Shape;912;p50"/>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913" name="Google Shape;913;p50"/>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Diagramme de séquence du scénario d’enrôlement OTP (Mail/SMS)</a:t>
            </a:r>
            <a:endParaRPr b="1">
              <a:solidFill>
                <a:srgbClr val="162E4C"/>
              </a:solidFill>
              <a:latin typeface="Calibri"/>
              <a:ea typeface="Calibri"/>
              <a:cs typeface="Calibri"/>
              <a:sym typeface="Calibri"/>
            </a:endParaRPr>
          </a:p>
        </p:txBody>
      </p:sp>
      <p:pic>
        <p:nvPicPr>
          <p:cNvPr id="914" name="Google Shape;914;p50"/>
          <p:cNvPicPr preferRelativeResize="0"/>
          <p:nvPr/>
        </p:nvPicPr>
        <p:blipFill>
          <a:blip r:embed="rId3">
            <a:alphaModFix/>
          </a:blip>
          <a:stretch>
            <a:fillRect/>
          </a:stretch>
        </p:blipFill>
        <p:spPr>
          <a:xfrm>
            <a:off x="1161950" y="1982198"/>
            <a:ext cx="6713452" cy="1782800"/>
          </a:xfrm>
          <a:prstGeom prst="rect">
            <a:avLst/>
          </a:prstGeom>
          <a:noFill/>
          <a:ln>
            <a:noFill/>
          </a:ln>
          <a:effectLst>
            <a:outerShdw blurRad="57150" rotWithShape="0" algn="bl" dir="4200000" dist="19050">
              <a:srgbClr val="000000">
                <a:alpha val="10000"/>
              </a:srgbClr>
            </a:outerShdw>
          </a:effectLst>
        </p:spPr>
      </p:pic>
      <p:sp>
        <p:nvSpPr>
          <p:cNvPr id="915" name="Google Shape;915;p50"/>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916" name="Google Shape;916;p50"/>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917" name="Google Shape;917;p50"/>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918" name="Google Shape;918;p50"/>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919" name="Google Shape;919;p50"/>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51"/>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926" name="Google Shape;926;p51"/>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51"/>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928" name="Google Shape;928;p51"/>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929" name="Google Shape;929;p51"/>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930" name="Google Shape;930;p51"/>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Analyses et conception</a:t>
            </a:r>
            <a:endParaRPr>
              <a:solidFill>
                <a:srgbClr val="7F7F7F"/>
              </a:solidFill>
            </a:endParaRPr>
          </a:p>
        </p:txBody>
      </p:sp>
      <p:sp>
        <p:nvSpPr>
          <p:cNvPr id="931" name="Google Shape;931;p51"/>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932" name="Google Shape;932;p51"/>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933" name="Google Shape;933;p51"/>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Diagramme de séquence du scénario d’authentification OTP (Mail/SMS)</a:t>
            </a:r>
            <a:endParaRPr b="1">
              <a:solidFill>
                <a:srgbClr val="162E4C"/>
              </a:solidFill>
              <a:latin typeface="Calibri"/>
              <a:ea typeface="Calibri"/>
              <a:cs typeface="Calibri"/>
              <a:sym typeface="Calibri"/>
            </a:endParaRPr>
          </a:p>
        </p:txBody>
      </p:sp>
      <p:pic>
        <p:nvPicPr>
          <p:cNvPr id="934" name="Google Shape;934;p51"/>
          <p:cNvPicPr preferRelativeResize="0"/>
          <p:nvPr/>
        </p:nvPicPr>
        <p:blipFill>
          <a:blip r:embed="rId3">
            <a:alphaModFix/>
          </a:blip>
          <a:stretch>
            <a:fillRect/>
          </a:stretch>
        </p:blipFill>
        <p:spPr>
          <a:xfrm>
            <a:off x="2034325" y="1805900"/>
            <a:ext cx="5075329" cy="3108250"/>
          </a:xfrm>
          <a:prstGeom prst="rect">
            <a:avLst/>
          </a:prstGeom>
          <a:noFill/>
          <a:ln>
            <a:noFill/>
          </a:ln>
          <a:effectLst>
            <a:outerShdw blurRad="57150" rotWithShape="0" algn="bl" dir="3000000" dist="19050">
              <a:srgbClr val="000000">
                <a:alpha val="10000"/>
              </a:srgbClr>
            </a:outerShdw>
          </a:effectLst>
        </p:spPr>
      </p:pic>
      <p:sp>
        <p:nvSpPr>
          <p:cNvPr id="935" name="Google Shape;935;p51"/>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936" name="Google Shape;936;p51"/>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937" name="Google Shape;937;p51"/>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938" name="Google Shape;938;p51"/>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939" name="Google Shape;939;p51"/>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pic>
        <p:nvPicPr>
          <p:cNvPr id="147" name="Google Shape;147;p16"/>
          <p:cNvPicPr preferRelativeResize="0"/>
          <p:nvPr/>
        </p:nvPicPr>
        <p:blipFill>
          <a:blip r:embed="rId3">
            <a:alphaModFix/>
          </a:blip>
          <a:stretch>
            <a:fillRect/>
          </a:stretch>
        </p:blipFill>
        <p:spPr>
          <a:xfrm>
            <a:off x="3406825" y="1379532"/>
            <a:ext cx="2133601" cy="788643"/>
          </a:xfrm>
          <a:prstGeom prst="rect">
            <a:avLst/>
          </a:prstGeom>
          <a:noFill/>
          <a:ln>
            <a:noFill/>
          </a:ln>
        </p:spPr>
      </p:pic>
      <p:sp>
        <p:nvSpPr>
          <p:cNvPr id="148" name="Google Shape;148;p16"/>
          <p:cNvSpPr txBox="1"/>
          <p:nvPr/>
        </p:nvSpPr>
        <p:spPr>
          <a:xfrm>
            <a:off x="2370001" y="2652150"/>
            <a:ext cx="4404000" cy="2031900"/>
          </a:xfrm>
          <a:prstGeom prst="rect">
            <a:avLst/>
          </a:prstGeom>
          <a:noFill/>
          <a:ln>
            <a:noFill/>
          </a:ln>
        </p:spPr>
        <p:txBody>
          <a:bodyPr anchorCtr="0" anchor="t" bIns="0" lIns="0" spcFirstLastPara="1" rIns="0" wrap="square" tIns="0">
            <a:spAutoFit/>
          </a:bodyPr>
          <a:lstStyle/>
          <a:p>
            <a:pPr indent="-317500" lvl="0" marL="457200" marR="0" rtl="0" algn="just">
              <a:spcBef>
                <a:spcPts val="0"/>
              </a:spcBef>
              <a:spcAft>
                <a:spcPts val="0"/>
              </a:spcAft>
              <a:buSzPts val="1400"/>
              <a:buFont typeface="Candara"/>
              <a:buChar char="●"/>
            </a:pPr>
            <a:r>
              <a:rPr b="1" lang="fr-FR" sz="2000">
                <a:latin typeface="Calibri"/>
                <a:ea typeface="Calibri"/>
                <a:cs typeface="Calibri"/>
                <a:sym typeface="Calibri"/>
              </a:rPr>
              <a:t>Paylogic</a:t>
            </a:r>
            <a:r>
              <a:rPr lang="fr-FR" sz="1600">
                <a:latin typeface="Calibri"/>
                <a:ea typeface="Calibri"/>
                <a:cs typeface="Calibri"/>
                <a:sym typeface="Calibri"/>
              </a:rPr>
              <a:t> est une entreprise IT marocaine fondée en 2010</a:t>
            </a:r>
            <a:endParaRPr sz="1600">
              <a:latin typeface="Calibri"/>
              <a:ea typeface="Calibri"/>
              <a:cs typeface="Calibri"/>
              <a:sym typeface="Calibri"/>
            </a:endParaRPr>
          </a:p>
          <a:p>
            <a:pPr indent="-330200" lvl="0" marL="457200" marR="0" rtl="0" algn="just">
              <a:spcBef>
                <a:spcPts val="0"/>
              </a:spcBef>
              <a:spcAft>
                <a:spcPts val="0"/>
              </a:spcAft>
              <a:buSzPts val="1600"/>
              <a:buFont typeface="Calibri"/>
              <a:buChar char="●"/>
            </a:pPr>
            <a:r>
              <a:rPr lang="fr-FR" sz="1600">
                <a:latin typeface="Calibri"/>
                <a:ea typeface="Calibri"/>
                <a:cs typeface="Calibri"/>
                <a:sym typeface="Calibri"/>
              </a:rPr>
              <a:t>Paylogic fait de l'intégration et de l'édition spécialisé dans la monétique ainsi que la sécurité informatique.</a:t>
            </a:r>
            <a:endParaRPr sz="1600">
              <a:latin typeface="Calibri"/>
              <a:ea typeface="Calibri"/>
              <a:cs typeface="Calibri"/>
              <a:sym typeface="Calibri"/>
            </a:endParaRPr>
          </a:p>
          <a:p>
            <a:pPr indent="-330200" lvl="0" marL="457200" marR="0" rtl="0" algn="just">
              <a:spcBef>
                <a:spcPts val="0"/>
              </a:spcBef>
              <a:spcAft>
                <a:spcPts val="0"/>
              </a:spcAft>
              <a:buSzPts val="1600"/>
              <a:buFont typeface="Calibri"/>
              <a:buChar char="●"/>
            </a:pPr>
            <a:r>
              <a:rPr lang="fr-FR" sz="1600">
                <a:latin typeface="Calibri"/>
                <a:ea typeface="Calibri"/>
                <a:cs typeface="Calibri"/>
                <a:sym typeface="Calibri"/>
              </a:rPr>
              <a:t>Paylogic opère sur divers domaines d’activités: E-sécurité, Emission Instantanée et Solution de Paiement</a:t>
            </a:r>
            <a:endParaRPr sz="1600">
              <a:latin typeface="Calibri"/>
              <a:ea typeface="Calibri"/>
              <a:cs typeface="Calibri"/>
              <a:sym typeface="Calibri"/>
            </a:endParaRPr>
          </a:p>
        </p:txBody>
      </p:sp>
      <p:sp>
        <p:nvSpPr>
          <p:cNvPr id="149" name="Google Shape;149;p16"/>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16"/>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151" name="Google Shape;151;p16"/>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52" name="Google Shape;152;p16"/>
          <p:cNvSpPr/>
          <p:nvPr/>
        </p:nvSpPr>
        <p:spPr>
          <a:xfrm>
            <a:off x="1714819" y="52623"/>
            <a:ext cx="13548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153" name="Google Shape;153;p16"/>
          <p:cNvSpPr/>
          <p:nvPr/>
        </p:nvSpPr>
        <p:spPr>
          <a:xfrm>
            <a:off x="3332238" y="52623"/>
            <a:ext cx="13539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54" name="Google Shape;154;p16"/>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155" name="Google Shape;155;p16"/>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156" name="Google Shape;156;p16"/>
          <p:cNvSpPr txBox="1"/>
          <p:nvPr/>
        </p:nvSpPr>
        <p:spPr>
          <a:xfrm>
            <a:off x="2256689" y="776400"/>
            <a:ext cx="1527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157" name="Google Shape;157;p16"/>
          <p:cNvSpPr txBox="1"/>
          <p:nvPr/>
        </p:nvSpPr>
        <p:spPr>
          <a:xfrm>
            <a:off x="555675" y="776400"/>
            <a:ext cx="16308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Présentation de l’organisme</a:t>
            </a:r>
            <a:endParaRPr>
              <a:solidFill>
                <a:schemeClr val="dk1"/>
              </a:solidFill>
              <a:latin typeface="Times New Roman"/>
              <a:ea typeface="Times New Roman"/>
              <a:cs typeface="Times New Roman"/>
              <a:sym typeface="Times New Roman"/>
            </a:endParaRPr>
          </a:p>
        </p:txBody>
      </p:sp>
      <p:sp>
        <p:nvSpPr>
          <p:cNvPr id="158" name="Google Shape;158;p16"/>
          <p:cNvSpPr txBox="1"/>
          <p:nvPr/>
        </p:nvSpPr>
        <p:spPr>
          <a:xfrm>
            <a:off x="3854733" y="776400"/>
            <a:ext cx="1527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159" name="Google Shape;159;p16"/>
          <p:cNvSpPr txBox="1"/>
          <p:nvPr/>
        </p:nvSpPr>
        <p:spPr>
          <a:xfrm>
            <a:off x="5452778" y="776400"/>
            <a:ext cx="1527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descr="&lt;LOGICA_QUOTE_LEFT&gt;" id="160" name="Google Shape;160;p16"/>
          <p:cNvSpPr/>
          <p:nvPr/>
        </p:nvSpPr>
        <p:spPr>
          <a:xfrm rot="10800000">
            <a:off x="1877693" y="819213"/>
            <a:ext cx="117312" cy="270039"/>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161" name="Google Shape;161;p16"/>
          <p:cNvSpPr/>
          <p:nvPr/>
        </p:nvSpPr>
        <p:spPr>
          <a:xfrm>
            <a:off x="710093" y="854145"/>
            <a:ext cx="117312" cy="270039"/>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2"/>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946" name="Google Shape;946;p52"/>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52"/>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948" name="Google Shape;948;p52"/>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949" name="Google Shape;949;p52"/>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950" name="Google Shape;950;p52"/>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Analyses et conception</a:t>
            </a:r>
            <a:endParaRPr>
              <a:solidFill>
                <a:srgbClr val="7F7F7F"/>
              </a:solidFill>
            </a:endParaRPr>
          </a:p>
        </p:txBody>
      </p:sp>
      <p:sp>
        <p:nvSpPr>
          <p:cNvPr id="951" name="Google Shape;951;p52"/>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952" name="Google Shape;952;p52"/>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953" name="Google Shape;953;p52"/>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Diagramme de séquence du scénario d’enrôlement TOTP</a:t>
            </a:r>
            <a:endParaRPr b="1">
              <a:solidFill>
                <a:srgbClr val="162E4C"/>
              </a:solidFill>
              <a:latin typeface="Calibri"/>
              <a:ea typeface="Calibri"/>
              <a:cs typeface="Calibri"/>
              <a:sym typeface="Calibri"/>
            </a:endParaRPr>
          </a:p>
        </p:txBody>
      </p:sp>
      <p:pic>
        <p:nvPicPr>
          <p:cNvPr id="954" name="Google Shape;954;p52"/>
          <p:cNvPicPr preferRelativeResize="0"/>
          <p:nvPr/>
        </p:nvPicPr>
        <p:blipFill>
          <a:blip r:embed="rId3">
            <a:alphaModFix/>
          </a:blip>
          <a:stretch>
            <a:fillRect/>
          </a:stretch>
        </p:blipFill>
        <p:spPr>
          <a:xfrm>
            <a:off x="2289238" y="1730438"/>
            <a:ext cx="4565525" cy="3287475"/>
          </a:xfrm>
          <a:prstGeom prst="rect">
            <a:avLst/>
          </a:prstGeom>
          <a:noFill/>
          <a:ln>
            <a:noFill/>
          </a:ln>
          <a:effectLst>
            <a:outerShdw blurRad="57150" rotWithShape="0" algn="bl" dir="4380000" dist="19050">
              <a:srgbClr val="000000">
                <a:alpha val="10000"/>
              </a:srgbClr>
            </a:outerShdw>
          </a:effectLst>
        </p:spPr>
      </p:pic>
      <p:sp>
        <p:nvSpPr>
          <p:cNvPr id="955" name="Google Shape;955;p52"/>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956" name="Google Shape;956;p52"/>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957" name="Google Shape;957;p52"/>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958" name="Google Shape;958;p52"/>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959" name="Google Shape;959;p52"/>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53"/>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966" name="Google Shape;966;p53"/>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53"/>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968" name="Google Shape;968;p53"/>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969" name="Google Shape;969;p53"/>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970" name="Google Shape;970;p53"/>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Analyses et conception</a:t>
            </a:r>
            <a:endParaRPr>
              <a:solidFill>
                <a:srgbClr val="7F7F7F"/>
              </a:solidFill>
            </a:endParaRPr>
          </a:p>
        </p:txBody>
      </p:sp>
      <p:sp>
        <p:nvSpPr>
          <p:cNvPr id="971" name="Google Shape;971;p53"/>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972" name="Google Shape;972;p53"/>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973" name="Google Shape;973;p53"/>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Diagramme de séquence du scénario d’authentification TOTP</a:t>
            </a:r>
            <a:endParaRPr b="1">
              <a:solidFill>
                <a:srgbClr val="162E4C"/>
              </a:solidFill>
              <a:latin typeface="Calibri"/>
              <a:ea typeface="Calibri"/>
              <a:cs typeface="Calibri"/>
              <a:sym typeface="Calibri"/>
            </a:endParaRPr>
          </a:p>
        </p:txBody>
      </p:sp>
      <p:pic>
        <p:nvPicPr>
          <p:cNvPr id="974" name="Google Shape;974;p53"/>
          <p:cNvPicPr preferRelativeResize="0"/>
          <p:nvPr/>
        </p:nvPicPr>
        <p:blipFill>
          <a:blip r:embed="rId3">
            <a:alphaModFix/>
          </a:blip>
          <a:stretch>
            <a:fillRect/>
          </a:stretch>
        </p:blipFill>
        <p:spPr>
          <a:xfrm>
            <a:off x="2119650" y="1814975"/>
            <a:ext cx="4412251" cy="3100776"/>
          </a:xfrm>
          <a:prstGeom prst="rect">
            <a:avLst/>
          </a:prstGeom>
          <a:noFill/>
          <a:ln>
            <a:noFill/>
          </a:ln>
          <a:effectLst>
            <a:outerShdw blurRad="57150" rotWithShape="0" algn="bl" dir="4200000" dist="19050">
              <a:srgbClr val="000000">
                <a:alpha val="20000"/>
              </a:srgbClr>
            </a:outerShdw>
          </a:effectLst>
        </p:spPr>
      </p:pic>
      <p:sp>
        <p:nvSpPr>
          <p:cNvPr id="975" name="Google Shape;975;p53"/>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976" name="Google Shape;976;p53"/>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977" name="Google Shape;977;p53"/>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978" name="Google Shape;978;p53"/>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979" name="Google Shape;979;p53"/>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54"/>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986" name="Google Shape;986;p54"/>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87" name="Google Shape;987;p54"/>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988" name="Google Shape;988;p54"/>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989" name="Google Shape;989;p54"/>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990" name="Google Shape;990;p54"/>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991" name="Google Shape;991;p54"/>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992" name="Google Shape;992;p54"/>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993" name="Google Shape;993;p54"/>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Diagramme de séquence du scénario d’enrôlement Push Notification</a:t>
            </a:r>
            <a:endParaRPr b="1">
              <a:solidFill>
                <a:srgbClr val="162E4C"/>
              </a:solidFill>
              <a:latin typeface="Calibri"/>
              <a:ea typeface="Calibri"/>
              <a:cs typeface="Calibri"/>
              <a:sym typeface="Calibri"/>
            </a:endParaRPr>
          </a:p>
        </p:txBody>
      </p:sp>
      <p:pic>
        <p:nvPicPr>
          <p:cNvPr id="994" name="Google Shape;994;p54"/>
          <p:cNvPicPr preferRelativeResize="0"/>
          <p:nvPr/>
        </p:nvPicPr>
        <p:blipFill>
          <a:blip r:embed="rId3">
            <a:alphaModFix/>
          </a:blip>
          <a:stretch>
            <a:fillRect/>
          </a:stretch>
        </p:blipFill>
        <p:spPr>
          <a:xfrm>
            <a:off x="2221849" y="1730450"/>
            <a:ext cx="4244076" cy="3336175"/>
          </a:xfrm>
          <a:prstGeom prst="rect">
            <a:avLst/>
          </a:prstGeom>
          <a:noFill/>
          <a:ln>
            <a:noFill/>
          </a:ln>
          <a:effectLst>
            <a:outerShdw blurRad="57150" rotWithShape="0" algn="bl" dir="4800000" dist="19050">
              <a:srgbClr val="000000">
                <a:alpha val="20000"/>
              </a:srgbClr>
            </a:outerShdw>
          </a:effectLst>
        </p:spPr>
      </p:pic>
      <p:sp>
        <p:nvSpPr>
          <p:cNvPr id="995" name="Google Shape;995;p54"/>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996" name="Google Shape;996;p54"/>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997" name="Google Shape;997;p54"/>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998" name="Google Shape;998;p54"/>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999" name="Google Shape;999;p54"/>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5"/>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1006" name="Google Shape;1006;p55"/>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55"/>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1008" name="Google Shape;1008;p55"/>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009" name="Google Shape;1009;p55"/>
          <p:cNvSpPr/>
          <p:nvPr/>
        </p:nvSpPr>
        <p:spPr>
          <a:xfrm>
            <a:off x="1714819" y="52623"/>
            <a:ext cx="1354800" cy="518700"/>
          </a:xfrm>
          <a:prstGeom prst="roundRect">
            <a:avLst>
              <a:gd fmla="val 16667" name="adj"/>
            </a:avLst>
          </a:prstGeom>
          <a:solidFill>
            <a:srgbClr val="E5B64A"/>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1010" name="Google Shape;1010;p55"/>
          <p:cNvSpPr/>
          <p:nvPr/>
        </p:nvSpPr>
        <p:spPr>
          <a:xfrm>
            <a:off x="3332238" y="52623"/>
            <a:ext cx="13539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7F7F7F"/>
                </a:solidFill>
                <a:latin typeface="Times New Roman"/>
                <a:ea typeface="Times New Roman"/>
                <a:cs typeface="Times New Roman"/>
                <a:sym typeface="Times New Roman"/>
              </a:rPr>
              <a:t>Analyses et conception</a:t>
            </a:r>
            <a:endParaRPr>
              <a:solidFill>
                <a:srgbClr val="7F7F7F"/>
              </a:solidFill>
            </a:endParaRPr>
          </a:p>
        </p:txBody>
      </p:sp>
      <p:sp>
        <p:nvSpPr>
          <p:cNvPr id="1011" name="Google Shape;1011;p55"/>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1012" name="Google Shape;1012;p55"/>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1013" name="Google Shape;1013;p55"/>
          <p:cNvSpPr/>
          <p:nvPr/>
        </p:nvSpPr>
        <p:spPr>
          <a:xfrm>
            <a:off x="577024" y="1361150"/>
            <a:ext cx="73872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Diagramme de séquence du scénario d’authentification Push Notification</a:t>
            </a:r>
            <a:endParaRPr b="1">
              <a:solidFill>
                <a:srgbClr val="162E4C"/>
              </a:solidFill>
              <a:latin typeface="Calibri"/>
              <a:ea typeface="Calibri"/>
              <a:cs typeface="Calibri"/>
              <a:sym typeface="Calibri"/>
            </a:endParaRPr>
          </a:p>
        </p:txBody>
      </p:sp>
      <p:pic>
        <p:nvPicPr>
          <p:cNvPr id="1014" name="Google Shape;1014;p55"/>
          <p:cNvPicPr preferRelativeResize="0"/>
          <p:nvPr/>
        </p:nvPicPr>
        <p:blipFill>
          <a:blip r:embed="rId3">
            <a:alphaModFix/>
          </a:blip>
          <a:stretch>
            <a:fillRect/>
          </a:stretch>
        </p:blipFill>
        <p:spPr>
          <a:xfrm>
            <a:off x="1851725" y="1817325"/>
            <a:ext cx="4806949" cy="3215751"/>
          </a:xfrm>
          <a:prstGeom prst="rect">
            <a:avLst/>
          </a:prstGeom>
          <a:noFill/>
          <a:ln>
            <a:noFill/>
          </a:ln>
          <a:effectLst>
            <a:outerShdw blurRad="57150" rotWithShape="0" algn="bl" dir="4800000" dist="19050">
              <a:srgbClr val="000000">
                <a:alpha val="20000"/>
              </a:srgbClr>
            </a:outerShdw>
          </a:effectLst>
        </p:spPr>
      </p:pic>
      <p:sp>
        <p:nvSpPr>
          <p:cNvPr id="1015" name="Google Shape;1015;p55"/>
          <p:cNvSpPr txBox="1"/>
          <p:nvPr/>
        </p:nvSpPr>
        <p:spPr>
          <a:xfrm>
            <a:off x="4027686" y="831109"/>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1016" name="Google Shape;1016;p55"/>
          <p:cNvSpPr txBox="1"/>
          <p:nvPr/>
        </p:nvSpPr>
        <p:spPr>
          <a:xfrm>
            <a:off x="5697923" y="815822"/>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descr="&lt;LOGICA_QUOTE_LEFT&gt;" id="1017" name="Google Shape;1017;p55"/>
          <p:cNvSpPr/>
          <p:nvPr/>
        </p:nvSpPr>
        <p:spPr>
          <a:xfrm rot="10800000">
            <a:off x="7017556" y="800978"/>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1018" name="Google Shape;1018;p55"/>
          <p:cNvSpPr/>
          <p:nvPr/>
        </p:nvSpPr>
        <p:spPr>
          <a:xfrm>
            <a:off x="5764700" y="800975"/>
            <a:ext cx="184994" cy="331997"/>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1019" name="Google Shape;1019;p55"/>
          <p:cNvSpPr txBox="1"/>
          <p:nvPr/>
        </p:nvSpPr>
        <p:spPr>
          <a:xfrm>
            <a:off x="2290648" y="812335"/>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p:nvPr/>
        </p:nvSpPr>
        <p:spPr>
          <a:xfrm>
            <a:off x="4546650" y="3069875"/>
            <a:ext cx="1807200" cy="1113900"/>
          </a:xfrm>
          <a:prstGeom prst="roundRect">
            <a:avLst>
              <a:gd fmla="val 16667" name="adj"/>
            </a:avLst>
          </a:prstGeom>
          <a:solidFill>
            <a:srgbClr val="BF9000"/>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fr-FR" sz="1800">
                <a:solidFill>
                  <a:schemeClr val="lt1"/>
                </a:solidFill>
                <a:latin typeface="Bell MT"/>
                <a:ea typeface="Bell MT"/>
                <a:cs typeface="Bell MT"/>
                <a:sym typeface="Bell MT"/>
              </a:rPr>
              <a:t>Prévention de la fraude et gestion des risques</a:t>
            </a:r>
            <a:endParaRPr sz="1100"/>
          </a:p>
        </p:txBody>
      </p:sp>
      <p:sp>
        <p:nvSpPr>
          <p:cNvPr id="169" name="Google Shape;169;p17"/>
          <p:cNvSpPr txBox="1"/>
          <p:nvPr/>
        </p:nvSpPr>
        <p:spPr>
          <a:xfrm>
            <a:off x="3121046" y="1452093"/>
            <a:ext cx="2664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fr-FR" sz="2400">
                <a:solidFill>
                  <a:schemeClr val="dk1"/>
                </a:solidFill>
                <a:latin typeface="Calibri"/>
                <a:ea typeface="Calibri"/>
                <a:cs typeface="Calibri"/>
                <a:sym typeface="Calibri"/>
              </a:rPr>
              <a:t>Services proposés </a:t>
            </a:r>
            <a:endParaRPr sz="2400">
              <a:solidFill>
                <a:schemeClr val="dk1"/>
              </a:solidFill>
              <a:latin typeface="Calibri"/>
              <a:ea typeface="Calibri"/>
              <a:cs typeface="Calibri"/>
              <a:sym typeface="Calibri"/>
            </a:endParaRPr>
          </a:p>
        </p:txBody>
      </p:sp>
      <p:sp>
        <p:nvSpPr>
          <p:cNvPr id="170" name="Google Shape;170;p17"/>
          <p:cNvSpPr/>
          <p:nvPr/>
        </p:nvSpPr>
        <p:spPr>
          <a:xfrm>
            <a:off x="666624" y="3069875"/>
            <a:ext cx="1807200" cy="1113900"/>
          </a:xfrm>
          <a:prstGeom prst="roundRect">
            <a:avLst>
              <a:gd fmla="val 16667" name="adj"/>
            </a:avLst>
          </a:prstGeom>
          <a:solidFill>
            <a:srgbClr val="BF9000"/>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fr-FR" sz="1600">
                <a:solidFill>
                  <a:schemeClr val="lt1"/>
                </a:solidFill>
                <a:latin typeface="Bell MT"/>
                <a:ea typeface="Bell MT"/>
                <a:cs typeface="Bell MT"/>
                <a:sym typeface="Bell MT"/>
              </a:rPr>
              <a:t>Solutions de traitement des paiements</a:t>
            </a:r>
            <a:endParaRPr b="1" sz="1600">
              <a:solidFill>
                <a:schemeClr val="lt1"/>
              </a:solidFill>
              <a:latin typeface="Bell MT"/>
              <a:ea typeface="Bell MT"/>
              <a:cs typeface="Bell MT"/>
              <a:sym typeface="Bell MT"/>
            </a:endParaRPr>
          </a:p>
        </p:txBody>
      </p:sp>
      <p:sp>
        <p:nvSpPr>
          <p:cNvPr id="171" name="Google Shape;171;p17"/>
          <p:cNvSpPr/>
          <p:nvPr/>
        </p:nvSpPr>
        <p:spPr>
          <a:xfrm>
            <a:off x="2606638" y="3069875"/>
            <a:ext cx="1807200" cy="1113900"/>
          </a:xfrm>
          <a:prstGeom prst="roundRect">
            <a:avLst>
              <a:gd fmla="val 16667" name="adj"/>
            </a:avLst>
          </a:prstGeom>
          <a:solidFill>
            <a:srgbClr val="7F7F7F"/>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fr-FR" sz="1800">
                <a:solidFill>
                  <a:schemeClr val="lt1"/>
                </a:solidFill>
                <a:latin typeface="Bell MT"/>
                <a:ea typeface="Bell MT"/>
                <a:cs typeface="Bell MT"/>
                <a:sym typeface="Bell MT"/>
              </a:rPr>
              <a:t>Intégration de la passerelle de paiement</a:t>
            </a:r>
            <a:endParaRPr sz="1100"/>
          </a:p>
        </p:txBody>
      </p:sp>
      <p:sp>
        <p:nvSpPr>
          <p:cNvPr id="172" name="Google Shape;172;p17"/>
          <p:cNvSpPr/>
          <p:nvPr/>
        </p:nvSpPr>
        <p:spPr>
          <a:xfrm>
            <a:off x="6486650" y="3069875"/>
            <a:ext cx="1807200" cy="1113900"/>
          </a:xfrm>
          <a:prstGeom prst="roundRect">
            <a:avLst>
              <a:gd fmla="val 16667" name="adj"/>
            </a:avLst>
          </a:prstGeom>
          <a:solidFill>
            <a:srgbClr val="7F7F7F"/>
          </a:solidFill>
          <a:ln>
            <a:noFill/>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fr-FR" sz="1800">
                <a:solidFill>
                  <a:schemeClr val="lt1"/>
                </a:solidFill>
                <a:latin typeface="Bell MT"/>
                <a:ea typeface="Bell MT"/>
                <a:cs typeface="Bell MT"/>
                <a:sym typeface="Bell MT"/>
              </a:rPr>
              <a:t>Solutions de paiement personnalisées</a:t>
            </a:r>
            <a:endParaRPr sz="1100"/>
          </a:p>
        </p:txBody>
      </p:sp>
      <p:sp>
        <p:nvSpPr>
          <p:cNvPr id="173" name="Google Shape;173;p17"/>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7"/>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175" name="Google Shape;175;p17"/>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76" name="Google Shape;176;p17"/>
          <p:cNvSpPr/>
          <p:nvPr/>
        </p:nvSpPr>
        <p:spPr>
          <a:xfrm>
            <a:off x="1714819" y="52623"/>
            <a:ext cx="13548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177" name="Google Shape;177;p17"/>
          <p:cNvSpPr/>
          <p:nvPr/>
        </p:nvSpPr>
        <p:spPr>
          <a:xfrm>
            <a:off x="3332238" y="52623"/>
            <a:ext cx="13539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78" name="Google Shape;178;p17"/>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179" name="Google Shape;179;p17"/>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pic>
        <p:nvPicPr>
          <p:cNvPr id="180" name="Google Shape;180;p17"/>
          <p:cNvPicPr preferRelativeResize="0"/>
          <p:nvPr/>
        </p:nvPicPr>
        <p:blipFill>
          <a:blip r:embed="rId3">
            <a:alphaModFix/>
          </a:blip>
          <a:stretch>
            <a:fillRect/>
          </a:stretch>
        </p:blipFill>
        <p:spPr>
          <a:xfrm>
            <a:off x="3386400" y="2043207"/>
            <a:ext cx="2133601" cy="788643"/>
          </a:xfrm>
          <a:prstGeom prst="rect">
            <a:avLst/>
          </a:prstGeom>
          <a:noFill/>
          <a:ln>
            <a:noFill/>
          </a:ln>
        </p:spPr>
      </p:pic>
      <p:sp>
        <p:nvSpPr>
          <p:cNvPr id="181" name="Google Shape;181;p17"/>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182" name="Google Shape;182;p17"/>
          <p:cNvSpPr txBox="1"/>
          <p:nvPr/>
        </p:nvSpPr>
        <p:spPr>
          <a:xfrm>
            <a:off x="2256689" y="776400"/>
            <a:ext cx="1527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183" name="Google Shape;183;p17"/>
          <p:cNvSpPr txBox="1"/>
          <p:nvPr/>
        </p:nvSpPr>
        <p:spPr>
          <a:xfrm>
            <a:off x="555675" y="776400"/>
            <a:ext cx="16308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Présentation de l’organisme</a:t>
            </a:r>
            <a:endParaRPr>
              <a:solidFill>
                <a:schemeClr val="dk1"/>
              </a:solidFill>
              <a:latin typeface="Times New Roman"/>
              <a:ea typeface="Times New Roman"/>
              <a:cs typeface="Times New Roman"/>
              <a:sym typeface="Times New Roman"/>
            </a:endParaRPr>
          </a:p>
        </p:txBody>
      </p:sp>
      <p:sp>
        <p:nvSpPr>
          <p:cNvPr id="184" name="Google Shape;184;p17"/>
          <p:cNvSpPr txBox="1"/>
          <p:nvPr/>
        </p:nvSpPr>
        <p:spPr>
          <a:xfrm>
            <a:off x="3854733" y="776400"/>
            <a:ext cx="1527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185" name="Google Shape;185;p17"/>
          <p:cNvSpPr txBox="1"/>
          <p:nvPr/>
        </p:nvSpPr>
        <p:spPr>
          <a:xfrm>
            <a:off x="5452778" y="776400"/>
            <a:ext cx="1527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descr="&lt;LOGICA_QUOTE_LEFT&gt;" id="186" name="Google Shape;186;p17"/>
          <p:cNvSpPr/>
          <p:nvPr/>
        </p:nvSpPr>
        <p:spPr>
          <a:xfrm rot="10800000">
            <a:off x="1877693" y="819213"/>
            <a:ext cx="117312" cy="270039"/>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187" name="Google Shape;187;p17"/>
          <p:cNvSpPr/>
          <p:nvPr/>
        </p:nvSpPr>
        <p:spPr>
          <a:xfrm>
            <a:off x="710093" y="854145"/>
            <a:ext cx="117312" cy="270039"/>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8"/>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8"/>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195" name="Google Shape;195;p18"/>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196" name="Google Shape;196;p18"/>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97" name="Google Shape;197;p18"/>
          <p:cNvSpPr/>
          <p:nvPr/>
        </p:nvSpPr>
        <p:spPr>
          <a:xfrm>
            <a:off x="1714819" y="52623"/>
            <a:ext cx="13548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198" name="Google Shape;198;p18"/>
          <p:cNvSpPr/>
          <p:nvPr/>
        </p:nvSpPr>
        <p:spPr>
          <a:xfrm>
            <a:off x="3332238" y="52623"/>
            <a:ext cx="13539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99" name="Google Shape;199;p18"/>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200" name="Google Shape;200;p18"/>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201" name="Google Shape;201;p18"/>
          <p:cNvSpPr txBox="1"/>
          <p:nvPr/>
        </p:nvSpPr>
        <p:spPr>
          <a:xfrm>
            <a:off x="2256689" y="776400"/>
            <a:ext cx="15279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202" name="Google Shape;202;p18"/>
          <p:cNvSpPr txBox="1"/>
          <p:nvPr/>
        </p:nvSpPr>
        <p:spPr>
          <a:xfrm>
            <a:off x="555675" y="776400"/>
            <a:ext cx="16308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Présentation de l’organisme</a:t>
            </a:r>
            <a:endParaRPr>
              <a:solidFill>
                <a:schemeClr val="dk1"/>
              </a:solidFill>
              <a:latin typeface="Times New Roman"/>
              <a:ea typeface="Times New Roman"/>
              <a:cs typeface="Times New Roman"/>
              <a:sym typeface="Times New Roman"/>
            </a:endParaRPr>
          </a:p>
        </p:txBody>
      </p:sp>
      <p:sp>
        <p:nvSpPr>
          <p:cNvPr id="203" name="Google Shape;203;p18"/>
          <p:cNvSpPr txBox="1"/>
          <p:nvPr/>
        </p:nvSpPr>
        <p:spPr>
          <a:xfrm>
            <a:off x="3854733" y="776400"/>
            <a:ext cx="1527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204" name="Google Shape;204;p18"/>
          <p:cNvSpPr txBox="1"/>
          <p:nvPr/>
        </p:nvSpPr>
        <p:spPr>
          <a:xfrm>
            <a:off x="5452778" y="776400"/>
            <a:ext cx="15279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descr="&lt;LOGICA_QUOTE_LEFT&gt;" id="205" name="Google Shape;205;p18"/>
          <p:cNvSpPr/>
          <p:nvPr/>
        </p:nvSpPr>
        <p:spPr>
          <a:xfrm rot="10800000">
            <a:off x="1877693" y="819213"/>
            <a:ext cx="117312" cy="270039"/>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206" name="Google Shape;206;p18"/>
          <p:cNvSpPr/>
          <p:nvPr/>
        </p:nvSpPr>
        <p:spPr>
          <a:xfrm>
            <a:off x="710093" y="854145"/>
            <a:ext cx="117312" cy="270039"/>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07" name="Google Shape;207;p18"/>
          <p:cNvSpPr/>
          <p:nvPr/>
        </p:nvSpPr>
        <p:spPr>
          <a:xfrm>
            <a:off x="1510750" y="3195491"/>
            <a:ext cx="1258200" cy="687000"/>
          </a:xfrm>
          <a:prstGeom prst="roundRect">
            <a:avLst>
              <a:gd fmla="val 16667" name="adj"/>
            </a:avLst>
          </a:prstGeom>
          <a:solidFill>
            <a:srgbClr val="7F7F7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fr-FR">
                <a:solidFill>
                  <a:srgbClr val="FFFFFF"/>
                </a:solidFill>
                <a:latin typeface="Calibri"/>
                <a:ea typeface="Calibri"/>
                <a:cs typeface="Calibri"/>
                <a:sym typeface="Calibri"/>
              </a:rPr>
              <a:t>Pôle</a:t>
            </a:r>
            <a:r>
              <a:rPr b="1" lang="fr-FR">
                <a:solidFill>
                  <a:srgbClr val="FFFFFF"/>
                </a:solidFill>
                <a:latin typeface="Calibri"/>
                <a:ea typeface="Calibri"/>
                <a:cs typeface="Calibri"/>
                <a:sym typeface="Calibri"/>
              </a:rPr>
              <a:t> Commercial &amp; marketing</a:t>
            </a:r>
            <a:endParaRPr b="1">
              <a:solidFill>
                <a:srgbClr val="FFFFFF"/>
              </a:solidFill>
              <a:latin typeface="Calibri"/>
              <a:ea typeface="Calibri"/>
              <a:cs typeface="Calibri"/>
              <a:sym typeface="Calibri"/>
            </a:endParaRPr>
          </a:p>
        </p:txBody>
      </p:sp>
      <p:sp>
        <p:nvSpPr>
          <p:cNvPr id="208" name="Google Shape;208;p18"/>
          <p:cNvSpPr/>
          <p:nvPr/>
        </p:nvSpPr>
        <p:spPr>
          <a:xfrm>
            <a:off x="3009367" y="3195491"/>
            <a:ext cx="1258200" cy="687000"/>
          </a:xfrm>
          <a:prstGeom prst="roundRect">
            <a:avLst>
              <a:gd fmla="val 16667" name="adj"/>
            </a:avLst>
          </a:prstGeom>
          <a:solidFill>
            <a:srgbClr val="7F7F7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b="1" lang="fr-FR">
                <a:solidFill>
                  <a:schemeClr val="lt1"/>
                </a:solidFill>
                <a:latin typeface="Calibri"/>
                <a:ea typeface="Calibri"/>
                <a:cs typeface="Calibri"/>
                <a:sym typeface="Calibri"/>
              </a:rPr>
              <a:t>Pôle finance &amp; comptabilité</a:t>
            </a:r>
            <a:endParaRPr b="1">
              <a:solidFill>
                <a:srgbClr val="FFFFFF"/>
              </a:solidFill>
              <a:latin typeface="Calibri"/>
              <a:ea typeface="Calibri"/>
              <a:cs typeface="Calibri"/>
              <a:sym typeface="Calibri"/>
            </a:endParaRPr>
          </a:p>
        </p:txBody>
      </p:sp>
      <p:sp>
        <p:nvSpPr>
          <p:cNvPr id="209" name="Google Shape;209;p18"/>
          <p:cNvSpPr/>
          <p:nvPr/>
        </p:nvSpPr>
        <p:spPr>
          <a:xfrm>
            <a:off x="4603857" y="3195491"/>
            <a:ext cx="1258200" cy="687000"/>
          </a:xfrm>
          <a:prstGeom prst="roundRect">
            <a:avLst>
              <a:gd fmla="val 16667" name="adj"/>
            </a:avLst>
          </a:prstGeom>
          <a:solidFill>
            <a:schemeClr val="accent6"/>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fr-FR">
                <a:solidFill>
                  <a:schemeClr val="lt1"/>
                </a:solidFill>
                <a:latin typeface="Calibri"/>
                <a:ea typeface="Calibri"/>
                <a:cs typeface="Calibri"/>
                <a:sym typeface="Calibri"/>
              </a:rPr>
              <a:t>Pôle technique</a:t>
            </a:r>
            <a:endParaRPr b="1">
              <a:solidFill>
                <a:schemeClr val="lt1"/>
              </a:solidFill>
              <a:latin typeface="Calibri"/>
              <a:ea typeface="Calibri"/>
              <a:cs typeface="Calibri"/>
              <a:sym typeface="Calibri"/>
            </a:endParaRPr>
          </a:p>
          <a:p>
            <a:pPr indent="0" lvl="0" marL="0" marR="0" rtl="0" algn="ctr">
              <a:spcBef>
                <a:spcPts val="0"/>
              </a:spcBef>
              <a:spcAft>
                <a:spcPts val="0"/>
              </a:spcAft>
              <a:buNone/>
            </a:pPr>
            <a:r>
              <a:t/>
            </a:r>
            <a:endParaRPr b="1">
              <a:solidFill>
                <a:srgbClr val="FFFFFF"/>
              </a:solidFill>
              <a:latin typeface="Calibri"/>
              <a:ea typeface="Calibri"/>
              <a:cs typeface="Calibri"/>
              <a:sym typeface="Calibri"/>
            </a:endParaRPr>
          </a:p>
        </p:txBody>
      </p:sp>
      <p:sp>
        <p:nvSpPr>
          <p:cNvPr id="210" name="Google Shape;210;p18"/>
          <p:cNvSpPr/>
          <p:nvPr/>
        </p:nvSpPr>
        <p:spPr>
          <a:xfrm>
            <a:off x="6026969" y="3195491"/>
            <a:ext cx="1258200" cy="687000"/>
          </a:xfrm>
          <a:prstGeom prst="roundRect">
            <a:avLst>
              <a:gd fmla="val 16667" name="adj"/>
            </a:avLst>
          </a:prstGeom>
          <a:solidFill>
            <a:srgbClr val="7F7F7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t/>
            </a:r>
            <a:endParaRPr b="1">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b="1" lang="fr-FR">
                <a:solidFill>
                  <a:schemeClr val="lt1"/>
                </a:solidFill>
                <a:latin typeface="Calibri"/>
                <a:ea typeface="Calibri"/>
                <a:cs typeface="Calibri"/>
                <a:sym typeface="Calibri"/>
              </a:rPr>
              <a:t>Pôle Ressources humaines</a:t>
            </a:r>
            <a:endParaRPr b="1">
              <a:solidFill>
                <a:schemeClr val="lt1"/>
              </a:solidFill>
              <a:latin typeface="Calibri"/>
              <a:ea typeface="Calibri"/>
              <a:cs typeface="Calibri"/>
              <a:sym typeface="Calibri"/>
            </a:endParaRPr>
          </a:p>
          <a:p>
            <a:pPr indent="0" lvl="0" marL="0" marR="0" rtl="0" algn="ctr">
              <a:spcBef>
                <a:spcPts val="0"/>
              </a:spcBef>
              <a:spcAft>
                <a:spcPts val="0"/>
              </a:spcAft>
              <a:buNone/>
            </a:pPr>
            <a:r>
              <a:t/>
            </a:r>
            <a:endParaRPr b="1">
              <a:solidFill>
                <a:srgbClr val="FFFFFF"/>
              </a:solidFill>
              <a:latin typeface="Calibri"/>
              <a:ea typeface="Calibri"/>
              <a:cs typeface="Calibri"/>
              <a:sym typeface="Calibri"/>
            </a:endParaRPr>
          </a:p>
        </p:txBody>
      </p:sp>
      <p:sp>
        <p:nvSpPr>
          <p:cNvPr id="211" name="Google Shape;211;p18"/>
          <p:cNvSpPr/>
          <p:nvPr/>
        </p:nvSpPr>
        <p:spPr>
          <a:xfrm>
            <a:off x="3621590" y="2020996"/>
            <a:ext cx="1517700" cy="587700"/>
          </a:xfrm>
          <a:prstGeom prst="roundRect">
            <a:avLst>
              <a:gd fmla="val 16667" name="adj"/>
            </a:avLst>
          </a:prstGeom>
          <a:solidFill>
            <a:srgbClr val="8296B0"/>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fr-FR">
                <a:solidFill>
                  <a:srgbClr val="FFFFFF"/>
                </a:solidFill>
                <a:latin typeface="Calibri"/>
                <a:ea typeface="Calibri"/>
                <a:cs typeface="Calibri"/>
                <a:sym typeface="Calibri"/>
              </a:rPr>
              <a:t>Président du Directoire</a:t>
            </a:r>
            <a:endParaRPr b="1">
              <a:solidFill>
                <a:srgbClr val="FFFFFF"/>
              </a:solidFill>
              <a:latin typeface="Calibri"/>
              <a:ea typeface="Calibri"/>
              <a:cs typeface="Calibri"/>
              <a:sym typeface="Calibri"/>
            </a:endParaRPr>
          </a:p>
        </p:txBody>
      </p:sp>
      <p:cxnSp>
        <p:nvCxnSpPr>
          <p:cNvPr id="212" name="Google Shape;212;p18"/>
          <p:cNvCxnSpPr/>
          <p:nvPr/>
        </p:nvCxnSpPr>
        <p:spPr>
          <a:xfrm>
            <a:off x="2120963" y="2844569"/>
            <a:ext cx="0" cy="351000"/>
          </a:xfrm>
          <a:prstGeom prst="straightConnector1">
            <a:avLst/>
          </a:prstGeom>
          <a:noFill/>
          <a:ln cap="flat" cmpd="sng" w="9525">
            <a:solidFill>
              <a:srgbClr val="000000"/>
            </a:solidFill>
            <a:prstDash val="solid"/>
            <a:miter lim="800000"/>
            <a:headEnd len="sm" w="sm" type="none"/>
            <a:tailEnd len="med" w="med" type="triangle"/>
          </a:ln>
        </p:spPr>
      </p:cxnSp>
      <p:cxnSp>
        <p:nvCxnSpPr>
          <p:cNvPr id="213" name="Google Shape;213;p18"/>
          <p:cNvCxnSpPr/>
          <p:nvPr/>
        </p:nvCxnSpPr>
        <p:spPr>
          <a:xfrm>
            <a:off x="3599696" y="2844569"/>
            <a:ext cx="0" cy="351000"/>
          </a:xfrm>
          <a:prstGeom prst="straightConnector1">
            <a:avLst/>
          </a:prstGeom>
          <a:noFill/>
          <a:ln cap="flat" cmpd="sng" w="9525">
            <a:solidFill>
              <a:srgbClr val="000000"/>
            </a:solidFill>
            <a:prstDash val="solid"/>
            <a:miter lim="800000"/>
            <a:headEnd len="sm" w="sm" type="none"/>
            <a:tailEnd len="med" w="med" type="triangle"/>
          </a:ln>
        </p:spPr>
      </p:cxnSp>
      <p:cxnSp>
        <p:nvCxnSpPr>
          <p:cNvPr id="214" name="Google Shape;214;p18"/>
          <p:cNvCxnSpPr/>
          <p:nvPr/>
        </p:nvCxnSpPr>
        <p:spPr>
          <a:xfrm>
            <a:off x="5151261" y="2844569"/>
            <a:ext cx="0" cy="351000"/>
          </a:xfrm>
          <a:prstGeom prst="straightConnector1">
            <a:avLst/>
          </a:prstGeom>
          <a:noFill/>
          <a:ln cap="flat" cmpd="sng" w="9525">
            <a:solidFill>
              <a:srgbClr val="000000"/>
            </a:solidFill>
            <a:prstDash val="solid"/>
            <a:miter lim="800000"/>
            <a:headEnd len="sm" w="sm" type="none"/>
            <a:tailEnd len="med" w="med" type="triangle"/>
          </a:ln>
        </p:spPr>
      </p:cxnSp>
      <p:cxnSp>
        <p:nvCxnSpPr>
          <p:cNvPr id="215" name="Google Shape;215;p18"/>
          <p:cNvCxnSpPr/>
          <p:nvPr/>
        </p:nvCxnSpPr>
        <p:spPr>
          <a:xfrm>
            <a:off x="6656076" y="2844569"/>
            <a:ext cx="0" cy="351000"/>
          </a:xfrm>
          <a:prstGeom prst="straightConnector1">
            <a:avLst/>
          </a:prstGeom>
          <a:noFill/>
          <a:ln cap="flat" cmpd="sng" w="9525">
            <a:solidFill>
              <a:srgbClr val="000000"/>
            </a:solidFill>
            <a:prstDash val="solid"/>
            <a:miter lim="800000"/>
            <a:headEnd len="sm" w="sm" type="none"/>
            <a:tailEnd len="med" w="med" type="triangle"/>
          </a:ln>
        </p:spPr>
      </p:cxnSp>
      <p:cxnSp>
        <p:nvCxnSpPr>
          <p:cNvPr id="216" name="Google Shape;216;p18"/>
          <p:cNvCxnSpPr/>
          <p:nvPr/>
        </p:nvCxnSpPr>
        <p:spPr>
          <a:xfrm>
            <a:off x="4370613" y="2618337"/>
            <a:ext cx="0" cy="226200"/>
          </a:xfrm>
          <a:prstGeom prst="straightConnector1">
            <a:avLst/>
          </a:prstGeom>
          <a:noFill/>
          <a:ln cap="flat" cmpd="sng" w="12700">
            <a:solidFill>
              <a:srgbClr val="000000"/>
            </a:solidFill>
            <a:prstDash val="solid"/>
            <a:miter lim="800000"/>
            <a:headEnd len="sm" w="sm" type="none"/>
            <a:tailEnd len="sm" w="sm" type="none"/>
          </a:ln>
        </p:spPr>
      </p:cxnSp>
      <p:cxnSp>
        <p:nvCxnSpPr>
          <p:cNvPr id="217" name="Google Shape;217;p18"/>
          <p:cNvCxnSpPr/>
          <p:nvPr/>
        </p:nvCxnSpPr>
        <p:spPr>
          <a:xfrm>
            <a:off x="2120963" y="2844569"/>
            <a:ext cx="2259600" cy="0"/>
          </a:xfrm>
          <a:prstGeom prst="straightConnector1">
            <a:avLst/>
          </a:prstGeom>
          <a:noFill/>
          <a:ln cap="flat" cmpd="sng" w="9525">
            <a:solidFill>
              <a:srgbClr val="000000"/>
            </a:solidFill>
            <a:prstDash val="solid"/>
            <a:miter lim="800000"/>
            <a:headEnd len="sm" w="sm" type="none"/>
            <a:tailEnd len="sm" w="sm" type="none"/>
          </a:ln>
        </p:spPr>
      </p:cxnSp>
      <p:cxnSp>
        <p:nvCxnSpPr>
          <p:cNvPr id="218" name="Google Shape;218;p18"/>
          <p:cNvCxnSpPr/>
          <p:nvPr/>
        </p:nvCxnSpPr>
        <p:spPr>
          <a:xfrm>
            <a:off x="4380521" y="2844569"/>
            <a:ext cx="770700" cy="0"/>
          </a:xfrm>
          <a:prstGeom prst="straightConnector1">
            <a:avLst/>
          </a:prstGeom>
          <a:noFill/>
          <a:ln cap="flat" cmpd="sng" w="9525">
            <a:solidFill>
              <a:srgbClr val="000000"/>
            </a:solidFill>
            <a:prstDash val="solid"/>
            <a:miter lim="800000"/>
            <a:headEnd len="sm" w="sm" type="none"/>
            <a:tailEnd len="sm" w="sm" type="none"/>
          </a:ln>
        </p:spPr>
      </p:cxnSp>
      <p:cxnSp>
        <p:nvCxnSpPr>
          <p:cNvPr id="219" name="Google Shape;219;p18"/>
          <p:cNvCxnSpPr/>
          <p:nvPr/>
        </p:nvCxnSpPr>
        <p:spPr>
          <a:xfrm>
            <a:off x="5151261" y="2844569"/>
            <a:ext cx="1504800" cy="0"/>
          </a:xfrm>
          <a:prstGeom prst="straightConnector1">
            <a:avLst/>
          </a:prstGeom>
          <a:noFill/>
          <a:ln cap="flat" cmpd="sng" w="9525">
            <a:solidFill>
              <a:srgbClr val="000000"/>
            </a:solidFill>
            <a:prstDash val="solid"/>
            <a:miter lim="800000"/>
            <a:headEnd len="sm" w="sm" type="none"/>
            <a:tailEnd len="sm" w="sm" type="none"/>
          </a:ln>
        </p:spPr>
      </p:cxn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9"/>
          <p:cNvSpPr txBox="1"/>
          <p:nvPr/>
        </p:nvSpPr>
        <p:spPr>
          <a:xfrm>
            <a:off x="271150" y="1599025"/>
            <a:ext cx="8543700" cy="3544500"/>
          </a:xfrm>
          <a:prstGeom prst="rect">
            <a:avLst/>
          </a:prstGeom>
          <a:noFill/>
          <a:ln>
            <a:noFill/>
          </a:ln>
        </p:spPr>
        <p:txBody>
          <a:bodyPr anchorCtr="0" anchor="t" bIns="91425" lIns="91425" spcFirstLastPara="1" rIns="91425" wrap="square" tIns="91425">
            <a:noAutofit/>
          </a:bodyPr>
          <a:lstStyle/>
          <a:p>
            <a:pPr indent="-345440" lvl="0" marL="457200" rtl="0" algn="just">
              <a:lnSpc>
                <a:spcPct val="107000"/>
              </a:lnSpc>
              <a:spcBef>
                <a:spcPts val="600"/>
              </a:spcBef>
              <a:spcAft>
                <a:spcPts val="0"/>
              </a:spcAft>
              <a:buClr>
                <a:srgbClr val="BF9000"/>
              </a:buClr>
              <a:buSzPts val="1600"/>
              <a:buFont typeface="Calibri"/>
              <a:buChar char="◉"/>
            </a:pPr>
            <a:r>
              <a:rPr lang="fr-FR" sz="1600">
                <a:latin typeface="Calibri"/>
                <a:ea typeface="Calibri"/>
                <a:cs typeface="Calibri"/>
                <a:sym typeface="Calibri"/>
              </a:rPr>
              <a:t>Le système existant repose uniquement sur l’authentification par mot de passe</a:t>
            </a:r>
            <a:endParaRPr sz="1600">
              <a:latin typeface="Calibri"/>
              <a:ea typeface="Calibri"/>
              <a:cs typeface="Calibri"/>
              <a:sym typeface="Calibri"/>
            </a:endParaRPr>
          </a:p>
          <a:p>
            <a:pPr indent="-345440" lvl="0" marL="457200" rtl="0" algn="just">
              <a:lnSpc>
                <a:spcPct val="107000"/>
              </a:lnSpc>
              <a:spcBef>
                <a:spcPts val="800"/>
              </a:spcBef>
              <a:spcAft>
                <a:spcPts val="0"/>
              </a:spcAft>
              <a:buClr>
                <a:srgbClr val="BF9000"/>
              </a:buClr>
              <a:buSzPts val="1600"/>
              <a:buFont typeface="Calibri"/>
              <a:buChar char="◉"/>
            </a:pPr>
            <a:r>
              <a:rPr lang="fr-FR" sz="1600">
                <a:latin typeface="Calibri"/>
                <a:ea typeface="Calibri"/>
                <a:cs typeface="Calibri"/>
                <a:sym typeface="Calibri"/>
              </a:rPr>
              <a:t>Un seul facteur d’authentification \\très sûr peut augmenter les frictions avec les clients et réduire la réalisation d’une transaction\\</a:t>
            </a:r>
            <a:endParaRPr sz="1600">
              <a:latin typeface="Calibri"/>
              <a:ea typeface="Calibri"/>
              <a:cs typeface="Calibri"/>
              <a:sym typeface="Calibri"/>
            </a:endParaRPr>
          </a:p>
          <a:p>
            <a:pPr indent="-345440" lvl="0" marL="457200" rtl="0" algn="just">
              <a:lnSpc>
                <a:spcPct val="107000"/>
              </a:lnSpc>
              <a:spcBef>
                <a:spcPts val="800"/>
              </a:spcBef>
              <a:spcAft>
                <a:spcPts val="0"/>
              </a:spcAft>
              <a:buClr>
                <a:srgbClr val="BF9000"/>
              </a:buClr>
              <a:buSzPts val="1600"/>
              <a:buFont typeface="Calibri"/>
              <a:buChar char="◉"/>
            </a:pPr>
            <a:r>
              <a:rPr lang="fr-FR" sz="1600">
                <a:latin typeface="Calibri"/>
                <a:ea typeface="Calibri"/>
                <a:cs typeface="Calibri"/>
                <a:sym typeface="Calibri"/>
              </a:rPr>
              <a:t>L’authentification forte est souvent une exigence de conformité aux normes et aux règlements du secteur financier.</a:t>
            </a:r>
            <a:endParaRPr sz="1600">
              <a:latin typeface="Calibri"/>
              <a:ea typeface="Calibri"/>
              <a:cs typeface="Calibri"/>
              <a:sym typeface="Calibri"/>
            </a:endParaRPr>
          </a:p>
          <a:p>
            <a:pPr indent="0" lvl="0" marL="0" rtl="0" algn="just">
              <a:lnSpc>
                <a:spcPct val="107000"/>
              </a:lnSpc>
              <a:spcBef>
                <a:spcPts val="800"/>
              </a:spcBef>
              <a:spcAft>
                <a:spcPts val="0"/>
              </a:spcAft>
              <a:buNone/>
            </a:pPr>
            <a:r>
              <a:t/>
            </a:r>
            <a:endParaRPr sz="1600">
              <a:latin typeface="Calibri"/>
              <a:ea typeface="Calibri"/>
              <a:cs typeface="Calibri"/>
              <a:sym typeface="Calibri"/>
            </a:endParaRPr>
          </a:p>
          <a:p>
            <a:pPr indent="0" lvl="0" marL="2286000" rtl="0" algn="l">
              <a:lnSpc>
                <a:spcPct val="107000"/>
              </a:lnSpc>
              <a:spcBef>
                <a:spcPts val="800"/>
              </a:spcBef>
              <a:spcAft>
                <a:spcPts val="0"/>
              </a:spcAft>
              <a:buNone/>
            </a:pPr>
            <a:r>
              <a:rPr lang="fr-FR" sz="1800">
                <a:solidFill>
                  <a:srgbClr val="066FB4"/>
                </a:solidFill>
                <a:latin typeface="Calibri"/>
                <a:ea typeface="Calibri"/>
                <a:cs typeface="Calibri"/>
                <a:sym typeface="Calibri"/>
              </a:rPr>
              <a:t>Besoin des mesures de sécurité plus efficaces</a:t>
            </a:r>
            <a:endParaRPr sz="1800">
              <a:solidFill>
                <a:srgbClr val="066FB4"/>
              </a:solidFill>
              <a:latin typeface="Calibri"/>
              <a:ea typeface="Calibri"/>
              <a:cs typeface="Calibri"/>
              <a:sym typeface="Calibri"/>
            </a:endParaRPr>
          </a:p>
          <a:p>
            <a:pPr indent="0" lvl="0" marL="2286000" rtl="0" algn="l">
              <a:lnSpc>
                <a:spcPct val="107000"/>
              </a:lnSpc>
              <a:spcBef>
                <a:spcPts val="800"/>
              </a:spcBef>
              <a:spcAft>
                <a:spcPts val="0"/>
              </a:spcAft>
              <a:buNone/>
            </a:pPr>
            <a:r>
              <a:rPr lang="fr-FR" sz="1800">
                <a:solidFill>
                  <a:srgbClr val="066FB4"/>
                </a:solidFill>
                <a:latin typeface="Calibri"/>
                <a:ea typeface="Calibri"/>
                <a:cs typeface="Calibri"/>
                <a:sym typeface="Calibri"/>
              </a:rPr>
              <a:t> Mise en place d’une</a:t>
            </a:r>
            <a:r>
              <a:rPr b="1" lang="fr-FR" sz="1800">
                <a:solidFill>
                  <a:srgbClr val="066FB4"/>
                </a:solidFill>
                <a:latin typeface="Calibri"/>
                <a:ea typeface="Calibri"/>
                <a:cs typeface="Calibri"/>
                <a:sym typeface="Calibri"/>
              </a:rPr>
              <a:t> authentification forte (MFA)</a:t>
            </a:r>
            <a:r>
              <a:rPr lang="fr-FR" sz="1800">
                <a:solidFill>
                  <a:srgbClr val="066FB4"/>
                </a:solidFill>
                <a:latin typeface="Calibri"/>
                <a:ea typeface="Calibri"/>
                <a:cs typeface="Calibri"/>
                <a:sym typeface="Calibri"/>
              </a:rPr>
              <a:t>, pour protéger les informations sensibles</a:t>
            </a:r>
            <a:endParaRPr sz="1800">
              <a:solidFill>
                <a:srgbClr val="066FB4"/>
              </a:solidFill>
              <a:latin typeface="Calibri"/>
              <a:ea typeface="Calibri"/>
              <a:cs typeface="Calibri"/>
              <a:sym typeface="Calibri"/>
            </a:endParaRPr>
          </a:p>
          <a:p>
            <a:pPr indent="0" lvl="0" marL="0" rtl="0" algn="just">
              <a:lnSpc>
                <a:spcPct val="107000"/>
              </a:lnSpc>
              <a:spcBef>
                <a:spcPts val="800"/>
              </a:spcBef>
              <a:spcAft>
                <a:spcPts val="800"/>
              </a:spcAft>
              <a:buNone/>
            </a:pPr>
            <a:r>
              <a:t/>
            </a:r>
            <a:endParaRPr sz="1600">
              <a:latin typeface="Calibri"/>
              <a:ea typeface="Calibri"/>
              <a:cs typeface="Calibri"/>
              <a:sym typeface="Calibri"/>
            </a:endParaRPr>
          </a:p>
        </p:txBody>
      </p:sp>
      <p:sp>
        <p:nvSpPr>
          <p:cNvPr id="226" name="Google Shape;226;p19"/>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9"/>
          <p:cNvSpPr txBox="1"/>
          <p:nvPr/>
        </p:nvSpPr>
        <p:spPr>
          <a:xfrm>
            <a:off x="2305081" y="776397"/>
            <a:ext cx="1571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Problématique du projet</a:t>
            </a:r>
            <a:endParaRPr>
              <a:solidFill>
                <a:schemeClr val="dk1"/>
              </a:solidFill>
              <a:latin typeface="Times New Roman"/>
              <a:ea typeface="Times New Roman"/>
              <a:cs typeface="Times New Roman"/>
              <a:sym typeface="Times New Roman"/>
            </a:endParaRPr>
          </a:p>
        </p:txBody>
      </p:sp>
      <p:sp>
        <p:nvSpPr>
          <p:cNvPr id="228" name="Google Shape;228;p19"/>
          <p:cNvSpPr txBox="1"/>
          <p:nvPr/>
        </p:nvSpPr>
        <p:spPr>
          <a:xfrm>
            <a:off x="555663" y="776397"/>
            <a:ext cx="16773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Présentation de l’organisme</a:t>
            </a:r>
            <a:endParaRPr>
              <a:solidFill>
                <a:srgbClr val="888888"/>
              </a:solidFill>
              <a:latin typeface="Times New Roman"/>
              <a:ea typeface="Times New Roman"/>
              <a:cs typeface="Times New Roman"/>
              <a:sym typeface="Times New Roman"/>
            </a:endParaRPr>
          </a:p>
        </p:txBody>
      </p:sp>
      <p:sp>
        <p:nvSpPr>
          <p:cNvPr id="229" name="Google Shape;229;p19"/>
          <p:cNvSpPr txBox="1"/>
          <p:nvPr/>
        </p:nvSpPr>
        <p:spPr>
          <a:xfrm>
            <a:off x="3948598" y="77639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230" name="Google Shape;230;p19"/>
          <p:cNvSpPr txBox="1"/>
          <p:nvPr/>
        </p:nvSpPr>
        <p:spPr>
          <a:xfrm>
            <a:off x="5592116" y="77639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descr="&lt;LOGICA_QUOTE_LEFT&gt;" id="231" name="Google Shape;231;p19"/>
          <p:cNvSpPr/>
          <p:nvPr/>
        </p:nvSpPr>
        <p:spPr>
          <a:xfrm rot="10800000">
            <a:off x="3733018" y="807575"/>
            <a:ext cx="143468"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232" name="Google Shape;232;p19"/>
          <p:cNvSpPr/>
          <p:nvPr/>
        </p:nvSpPr>
        <p:spPr>
          <a:xfrm>
            <a:off x="2305086" y="850522"/>
            <a:ext cx="143468"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33" name="Google Shape;233;p19"/>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234" name="Google Shape;234;p19"/>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235" name="Google Shape;235;p19"/>
          <p:cNvSpPr/>
          <p:nvPr/>
        </p:nvSpPr>
        <p:spPr>
          <a:xfrm>
            <a:off x="1714819" y="52623"/>
            <a:ext cx="13548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236" name="Google Shape;236;p19"/>
          <p:cNvSpPr/>
          <p:nvPr/>
        </p:nvSpPr>
        <p:spPr>
          <a:xfrm>
            <a:off x="3332238" y="52623"/>
            <a:ext cx="13539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237" name="Google Shape;237;p19"/>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238" name="Google Shape;238;p19"/>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grpSp>
        <p:nvGrpSpPr>
          <p:cNvPr id="239" name="Google Shape;239;p19"/>
          <p:cNvGrpSpPr/>
          <p:nvPr/>
        </p:nvGrpSpPr>
        <p:grpSpPr>
          <a:xfrm rot="570020">
            <a:off x="1216361" y="4029545"/>
            <a:ext cx="574869" cy="768938"/>
            <a:chOff x="9524177" y="3281138"/>
            <a:chExt cx="2108533" cy="3119679"/>
          </a:xfrm>
        </p:grpSpPr>
        <p:grpSp>
          <p:nvGrpSpPr>
            <p:cNvPr id="240" name="Google Shape;240;p19"/>
            <p:cNvGrpSpPr/>
            <p:nvPr/>
          </p:nvGrpSpPr>
          <p:grpSpPr>
            <a:xfrm>
              <a:off x="9959049" y="3958566"/>
              <a:ext cx="1389353" cy="2442251"/>
              <a:chOff x="5118322" y="1933575"/>
              <a:chExt cx="1974634" cy="3471079"/>
            </a:xfrm>
          </p:grpSpPr>
          <p:sp>
            <p:nvSpPr>
              <p:cNvPr id="241" name="Google Shape;241;p19"/>
              <p:cNvSpPr/>
              <p:nvPr/>
            </p:nvSpPr>
            <p:spPr>
              <a:xfrm>
                <a:off x="5118322" y="1933575"/>
                <a:ext cx="1974634" cy="2562223"/>
              </a:xfrm>
              <a:custGeom>
                <a:rect b="b" l="l" r="r" t="t"/>
                <a:pathLst>
                  <a:path extrusionOk="0" h="823" w="634">
                    <a:moveTo>
                      <a:pt x="607" y="174"/>
                    </a:moveTo>
                    <a:cubicBezTo>
                      <a:pt x="560" y="66"/>
                      <a:pt x="451" y="0"/>
                      <a:pt x="317" y="0"/>
                    </a:cubicBezTo>
                    <a:cubicBezTo>
                      <a:pt x="183" y="0"/>
                      <a:pt x="74" y="66"/>
                      <a:pt x="26" y="174"/>
                    </a:cubicBezTo>
                    <a:cubicBezTo>
                      <a:pt x="10" y="221"/>
                      <a:pt x="10" y="221"/>
                      <a:pt x="10" y="221"/>
                    </a:cubicBezTo>
                    <a:cubicBezTo>
                      <a:pt x="3" y="248"/>
                      <a:pt x="0" y="276"/>
                      <a:pt x="0" y="306"/>
                    </a:cubicBezTo>
                    <a:cubicBezTo>
                      <a:pt x="0" y="335"/>
                      <a:pt x="3" y="361"/>
                      <a:pt x="10" y="388"/>
                    </a:cubicBezTo>
                    <a:cubicBezTo>
                      <a:pt x="25" y="435"/>
                      <a:pt x="25" y="435"/>
                      <a:pt x="25" y="435"/>
                    </a:cubicBezTo>
                    <a:cubicBezTo>
                      <a:pt x="39" y="472"/>
                      <a:pt x="58" y="504"/>
                      <a:pt x="76" y="535"/>
                    </a:cubicBezTo>
                    <a:cubicBezTo>
                      <a:pt x="89" y="556"/>
                      <a:pt x="103" y="579"/>
                      <a:pt x="114" y="602"/>
                    </a:cubicBezTo>
                    <a:cubicBezTo>
                      <a:pt x="133" y="649"/>
                      <a:pt x="133" y="649"/>
                      <a:pt x="133" y="649"/>
                    </a:cubicBezTo>
                    <a:cubicBezTo>
                      <a:pt x="142" y="676"/>
                      <a:pt x="146" y="704"/>
                      <a:pt x="146" y="732"/>
                    </a:cubicBezTo>
                    <a:cubicBezTo>
                      <a:pt x="146" y="764"/>
                      <a:pt x="177" y="823"/>
                      <a:pt x="206" y="823"/>
                    </a:cubicBezTo>
                    <a:cubicBezTo>
                      <a:pt x="427" y="823"/>
                      <a:pt x="427" y="823"/>
                      <a:pt x="427" y="823"/>
                    </a:cubicBezTo>
                    <a:cubicBezTo>
                      <a:pt x="456" y="823"/>
                      <a:pt x="487" y="764"/>
                      <a:pt x="487" y="732"/>
                    </a:cubicBezTo>
                    <a:cubicBezTo>
                      <a:pt x="487" y="704"/>
                      <a:pt x="491" y="676"/>
                      <a:pt x="500" y="649"/>
                    </a:cubicBezTo>
                    <a:cubicBezTo>
                      <a:pt x="520" y="602"/>
                      <a:pt x="520" y="602"/>
                      <a:pt x="520" y="602"/>
                    </a:cubicBezTo>
                    <a:cubicBezTo>
                      <a:pt x="531" y="579"/>
                      <a:pt x="544" y="556"/>
                      <a:pt x="557" y="535"/>
                    </a:cubicBezTo>
                    <a:cubicBezTo>
                      <a:pt x="576" y="504"/>
                      <a:pt x="595" y="472"/>
                      <a:pt x="609" y="435"/>
                    </a:cubicBezTo>
                    <a:cubicBezTo>
                      <a:pt x="624" y="388"/>
                      <a:pt x="624" y="388"/>
                      <a:pt x="624" y="388"/>
                    </a:cubicBezTo>
                    <a:cubicBezTo>
                      <a:pt x="631" y="361"/>
                      <a:pt x="634" y="334"/>
                      <a:pt x="634" y="306"/>
                    </a:cubicBezTo>
                    <a:cubicBezTo>
                      <a:pt x="634" y="277"/>
                      <a:pt x="630" y="248"/>
                      <a:pt x="624" y="221"/>
                    </a:cubicBezTo>
                    <a:lnTo>
                      <a:pt x="607" y="174"/>
                    </a:lnTo>
                    <a:close/>
                  </a:path>
                </a:pathLst>
              </a:custGeom>
              <a:solidFill>
                <a:srgbClr val="FFFFFF"/>
              </a:solidFill>
              <a:ln cap="flat" cmpd="sng" w="25400">
                <a:solidFill>
                  <a:srgbClr val="F1C23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2" name="Google Shape;242;p19"/>
              <p:cNvGrpSpPr/>
              <p:nvPr/>
            </p:nvGrpSpPr>
            <p:grpSpPr>
              <a:xfrm>
                <a:off x="5695050" y="4633944"/>
                <a:ext cx="821381" cy="770710"/>
                <a:chOff x="5646772" y="5220836"/>
                <a:chExt cx="1041305" cy="977067"/>
              </a:xfrm>
            </p:grpSpPr>
            <p:sp>
              <p:nvSpPr>
                <p:cNvPr id="243" name="Google Shape;243;p19"/>
                <p:cNvSpPr/>
                <p:nvPr/>
              </p:nvSpPr>
              <p:spPr>
                <a:xfrm>
                  <a:off x="5646772" y="5220836"/>
                  <a:ext cx="1034543" cy="476702"/>
                </a:xfrm>
                <a:custGeom>
                  <a:rect b="b" l="l" r="r" t="t"/>
                  <a:pathLst>
                    <a:path extrusionOk="0" h="84" w="183">
                      <a:moveTo>
                        <a:pt x="166" y="0"/>
                      </a:moveTo>
                      <a:cubicBezTo>
                        <a:pt x="17" y="0"/>
                        <a:pt x="17" y="0"/>
                        <a:pt x="17" y="0"/>
                      </a:cubicBezTo>
                      <a:cubicBezTo>
                        <a:pt x="9" y="0"/>
                        <a:pt x="2" y="16"/>
                        <a:pt x="2" y="24"/>
                      </a:cubicBezTo>
                      <a:cubicBezTo>
                        <a:pt x="2" y="33"/>
                        <a:pt x="9" y="49"/>
                        <a:pt x="17" y="49"/>
                      </a:cubicBezTo>
                      <a:cubicBezTo>
                        <a:pt x="67" y="49"/>
                        <a:pt x="67" y="49"/>
                        <a:pt x="67" y="49"/>
                      </a:cubicBezTo>
                      <a:cubicBezTo>
                        <a:pt x="13" y="59"/>
                        <a:pt x="13" y="59"/>
                        <a:pt x="13" y="59"/>
                      </a:cubicBezTo>
                      <a:cubicBezTo>
                        <a:pt x="4" y="62"/>
                        <a:pt x="0" y="67"/>
                        <a:pt x="3" y="75"/>
                      </a:cubicBezTo>
                      <a:cubicBezTo>
                        <a:pt x="5" y="82"/>
                        <a:pt x="11" y="84"/>
                        <a:pt x="17" y="84"/>
                      </a:cubicBezTo>
                      <a:cubicBezTo>
                        <a:pt x="19" y="84"/>
                        <a:pt x="21" y="83"/>
                        <a:pt x="22" y="82"/>
                      </a:cubicBezTo>
                      <a:cubicBezTo>
                        <a:pt x="171" y="33"/>
                        <a:pt x="171" y="33"/>
                        <a:pt x="171" y="33"/>
                      </a:cubicBezTo>
                      <a:cubicBezTo>
                        <a:pt x="178" y="31"/>
                        <a:pt x="183" y="22"/>
                        <a:pt x="182" y="14"/>
                      </a:cubicBezTo>
                      <a:cubicBezTo>
                        <a:pt x="181" y="7"/>
                        <a:pt x="174" y="0"/>
                        <a:pt x="166" y="0"/>
                      </a:cubicBezTo>
                      <a:close/>
                    </a:path>
                  </a:pathLst>
                </a:custGeom>
                <a:solidFill>
                  <a:srgbClr val="000000"/>
                </a:solidFill>
                <a:ln cap="flat" cmpd="sng" w="9525">
                  <a:solidFill>
                    <a:srgbClr val="F1C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300"/>
                    <a:buFont typeface="Calibri"/>
                    <a:buNone/>
                  </a:pPr>
                  <a:r>
                    <a:t/>
                  </a:r>
                  <a:endParaRPr b="0" i="0" sz="1300" u="none" cap="none" strike="noStrike">
                    <a:solidFill>
                      <a:srgbClr val="000000"/>
                    </a:solidFill>
                    <a:latin typeface="Arial"/>
                    <a:ea typeface="Arial"/>
                    <a:cs typeface="Arial"/>
                    <a:sym typeface="Arial"/>
                  </a:endParaRPr>
                </a:p>
              </p:txBody>
            </p:sp>
            <p:sp>
              <p:nvSpPr>
                <p:cNvPr id="244" name="Google Shape;244;p19"/>
                <p:cNvSpPr/>
                <p:nvPr/>
              </p:nvSpPr>
              <p:spPr>
                <a:xfrm>
                  <a:off x="5653534" y="5494684"/>
                  <a:ext cx="1034543" cy="703219"/>
                </a:xfrm>
                <a:custGeom>
                  <a:rect b="b" l="l" r="r" t="t"/>
                  <a:pathLst>
                    <a:path extrusionOk="0" h="124" w="183">
                      <a:moveTo>
                        <a:pt x="165" y="62"/>
                      </a:moveTo>
                      <a:cubicBezTo>
                        <a:pt x="115" y="62"/>
                        <a:pt x="115" y="62"/>
                        <a:pt x="115" y="62"/>
                      </a:cubicBezTo>
                      <a:cubicBezTo>
                        <a:pt x="170" y="38"/>
                        <a:pt x="170" y="38"/>
                        <a:pt x="170" y="38"/>
                      </a:cubicBezTo>
                      <a:cubicBezTo>
                        <a:pt x="178" y="35"/>
                        <a:pt x="183" y="23"/>
                        <a:pt x="180" y="14"/>
                      </a:cubicBezTo>
                      <a:cubicBezTo>
                        <a:pt x="177" y="6"/>
                        <a:pt x="169" y="0"/>
                        <a:pt x="160" y="3"/>
                      </a:cubicBezTo>
                      <a:cubicBezTo>
                        <a:pt x="12" y="50"/>
                        <a:pt x="12" y="50"/>
                        <a:pt x="12" y="50"/>
                      </a:cubicBezTo>
                      <a:cubicBezTo>
                        <a:pt x="4" y="52"/>
                        <a:pt x="0" y="63"/>
                        <a:pt x="1" y="70"/>
                      </a:cubicBezTo>
                      <a:cubicBezTo>
                        <a:pt x="2" y="78"/>
                        <a:pt x="9" y="87"/>
                        <a:pt x="16" y="87"/>
                      </a:cubicBezTo>
                      <a:cubicBezTo>
                        <a:pt x="30" y="87"/>
                        <a:pt x="30" y="87"/>
                        <a:pt x="30" y="87"/>
                      </a:cubicBezTo>
                      <a:cubicBezTo>
                        <a:pt x="54" y="124"/>
                        <a:pt x="54" y="124"/>
                        <a:pt x="54" y="124"/>
                      </a:cubicBezTo>
                      <a:cubicBezTo>
                        <a:pt x="127" y="124"/>
                        <a:pt x="127" y="124"/>
                        <a:pt x="127" y="124"/>
                      </a:cubicBezTo>
                      <a:cubicBezTo>
                        <a:pt x="151" y="87"/>
                        <a:pt x="151" y="87"/>
                        <a:pt x="151" y="87"/>
                      </a:cubicBezTo>
                      <a:cubicBezTo>
                        <a:pt x="165" y="87"/>
                        <a:pt x="165" y="87"/>
                        <a:pt x="165" y="87"/>
                      </a:cubicBezTo>
                      <a:cubicBezTo>
                        <a:pt x="174" y="87"/>
                        <a:pt x="181" y="83"/>
                        <a:pt x="181" y="75"/>
                      </a:cubicBezTo>
                      <a:cubicBezTo>
                        <a:pt x="181" y="66"/>
                        <a:pt x="174" y="62"/>
                        <a:pt x="165" y="62"/>
                      </a:cubicBezTo>
                      <a:close/>
                    </a:path>
                  </a:pathLst>
                </a:custGeom>
                <a:solidFill>
                  <a:srgbClr val="000000"/>
                </a:solidFill>
                <a:ln cap="flat" cmpd="sng" w="9525">
                  <a:solidFill>
                    <a:srgbClr val="F1C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300"/>
                    <a:buFont typeface="Calibri"/>
                    <a:buNone/>
                  </a:pPr>
                  <a:r>
                    <a:t/>
                  </a:r>
                  <a:endParaRPr b="0" i="0" sz="1300" u="none" cap="none" strike="noStrike">
                    <a:solidFill>
                      <a:srgbClr val="000000"/>
                    </a:solidFill>
                    <a:latin typeface="Arial"/>
                    <a:ea typeface="Arial"/>
                    <a:cs typeface="Arial"/>
                    <a:sym typeface="Arial"/>
                  </a:endParaRPr>
                </a:p>
              </p:txBody>
            </p:sp>
          </p:grpSp>
          <p:sp>
            <p:nvSpPr>
              <p:cNvPr id="245" name="Google Shape;245;p19"/>
              <p:cNvSpPr/>
              <p:nvPr/>
            </p:nvSpPr>
            <p:spPr>
              <a:xfrm>
                <a:off x="5635025" y="3133800"/>
                <a:ext cx="941227" cy="1094054"/>
              </a:xfrm>
              <a:custGeom>
                <a:rect b="b" l="l" r="r" t="t"/>
                <a:pathLst>
                  <a:path extrusionOk="0" h="269" w="232">
                    <a:moveTo>
                      <a:pt x="13" y="38"/>
                    </a:moveTo>
                    <a:cubicBezTo>
                      <a:pt x="11" y="35"/>
                      <a:pt x="6" y="35"/>
                      <a:pt x="4" y="37"/>
                    </a:cubicBezTo>
                    <a:cubicBezTo>
                      <a:pt x="1" y="39"/>
                      <a:pt x="0" y="44"/>
                      <a:pt x="3" y="46"/>
                    </a:cubicBezTo>
                    <a:cubicBezTo>
                      <a:pt x="4" y="48"/>
                      <a:pt x="5" y="49"/>
                      <a:pt x="6" y="51"/>
                    </a:cubicBezTo>
                    <a:cubicBezTo>
                      <a:pt x="77" y="265"/>
                      <a:pt x="77" y="265"/>
                      <a:pt x="77" y="265"/>
                    </a:cubicBezTo>
                    <a:cubicBezTo>
                      <a:pt x="77" y="267"/>
                      <a:pt x="80" y="269"/>
                      <a:pt x="83" y="269"/>
                    </a:cubicBezTo>
                    <a:cubicBezTo>
                      <a:pt x="83" y="269"/>
                      <a:pt x="84" y="269"/>
                      <a:pt x="85" y="269"/>
                    </a:cubicBezTo>
                    <a:cubicBezTo>
                      <a:pt x="88" y="268"/>
                      <a:pt x="90" y="264"/>
                      <a:pt x="89" y="260"/>
                    </a:cubicBezTo>
                    <a:cubicBezTo>
                      <a:pt x="24" y="63"/>
                      <a:pt x="24" y="63"/>
                      <a:pt x="24" y="63"/>
                    </a:cubicBezTo>
                    <a:cubicBezTo>
                      <a:pt x="40" y="70"/>
                      <a:pt x="60" y="74"/>
                      <a:pt x="76" y="69"/>
                    </a:cubicBezTo>
                    <a:cubicBezTo>
                      <a:pt x="79" y="68"/>
                      <a:pt x="82" y="66"/>
                      <a:pt x="85" y="64"/>
                    </a:cubicBezTo>
                    <a:cubicBezTo>
                      <a:pt x="93" y="70"/>
                      <a:pt x="103" y="73"/>
                      <a:pt x="113" y="73"/>
                    </a:cubicBezTo>
                    <a:cubicBezTo>
                      <a:pt x="125" y="73"/>
                      <a:pt x="136" y="69"/>
                      <a:pt x="145" y="62"/>
                    </a:cubicBezTo>
                    <a:cubicBezTo>
                      <a:pt x="150" y="64"/>
                      <a:pt x="155" y="67"/>
                      <a:pt x="161" y="68"/>
                    </a:cubicBezTo>
                    <a:cubicBezTo>
                      <a:pt x="180" y="73"/>
                      <a:pt x="196" y="72"/>
                      <a:pt x="210" y="65"/>
                    </a:cubicBezTo>
                    <a:cubicBezTo>
                      <a:pt x="146" y="260"/>
                      <a:pt x="146" y="260"/>
                      <a:pt x="146" y="260"/>
                    </a:cubicBezTo>
                    <a:cubicBezTo>
                      <a:pt x="144" y="264"/>
                      <a:pt x="146" y="268"/>
                      <a:pt x="150" y="269"/>
                    </a:cubicBezTo>
                    <a:cubicBezTo>
                      <a:pt x="150" y="269"/>
                      <a:pt x="151" y="269"/>
                      <a:pt x="152" y="269"/>
                    </a:cubicBezTo>
                    <a:cubicBezTo>
                      <a:pt x="155" y="269"/>
                      <a:pt x="157" y="267"/>
                      <a:pt x="158" y="265"/>
                    </a:cubicBezTo>
                    <a:cubicBezTo>
                      <a:pt x="228" y="50"/>
                      <a:pt x="228" y="50"/>
                      <a:pt x="228" y="50"/>
                    </a:cubicBezTo>
                    <a:cubicBezTo>
                      <a:pt x="229" y="50"/>
                      <a:pt x="230" y="49"/>
                      <a:pt x="230" y="48"/>
                    </a:cubicBezTo>
                    <a:cubicBezTo>
                      <a:pt x="232" y="45"/>
                      <a:pt x="232" y="41"/>
                      <a:pt x="229" y="39"/>
                    </a:cubicBezTo>
                    <a:cubicBezTo>
                      <a:pt x="226" y="37"/>
                      <a:pt x="222" y="37"/>
                      <a:pt x="220" y="40"/>
                    </a:cubicBezTo>
                    <a:cubicBezTo>
                      <a:pt x="207" y="56"/>
                      <a:pt x="189" y="62"/>
                      <a:pt x="165" y="55"/>
                    </a:cubicBezTo>
                    <a:cubicBezTo>
                      <a:pt x="162" y="55"/>
                      <a:pt x="158" y="54"/>
                      <a:pt x="154" y="52"/>
                    </a:cubicBezTo>
                    <a:cubicBezTo>
                      <a:pt x="158" y="46"/>
                      <a:pt x="160" y="38"/>
                      <a:pt x="160" y="31"/>
                    </a:cubicBezTo>
                    <a:cubicBezTo>
                      <a:pt x="159" y="17"/>
                      <a:pt x="154" y="7"/>
                      <a:pt x="146" y="3"/>
                    </a:cubicBezTo>
                    <a:cubicBezTo>
                      <a:pt x="142" y="0"/>
                      <a:pt x="137" y="0"/>
                      <a:pt x="132" y="3"/>
                    </a:cubicBezTo>
                    <a:cubicBezTo>
                      <a:pt x="125" y="8"/>
                      <a:pt x="122" y="18"/>
                      <a:pt x="123" y="32"/>
                    </a:cubicBezTo>
                    <a:cubicBezTo>
                      <a:pt x="124" y="40"/>
                      <a:pt x="127" y="48"/>
                      <a:pt x="134" y="54"/>
                    </a:cubicBezTo>
                    <a:cubicBezTo>
                      <a:pt x="123" y="61"/>
                      <a:pt x="107" y="61"/>
                      <a:pt x="95" y="55"/>
                    </a:cubicBezTo>
                    <a:cubicBezTo>
                      <a:pt x="99" y="49"/>
                      <a:pt x="102" y="41"/>
                      <a:pt x="103" y="32"/>
                    </a:cubicBezTo>
                    <a:cubicBezTo>
                      <a:pt x="103" y="19"/>
                      <a:pt x="99" y="9"/>
                      <a:pt x="92" y="4"/>
                    </a:cubicBezTo>
                    <a:cubicBezTo>
                      <a:pt x="87" y="1"/>
                      <a:pt x="82" y="1"/>
                      <a:pt x="77" y="4"/>
                    </a:cubicBezTo>
                    <a:cubicBezTo>
                      <a:pt x="70" y="8"/>
                      <a:pt x="65" y="18"/>
                      <a:pt x="66" y="32"/>
                    </a:cubicBezTo>
                    <a:cubicBezTo>
                      <a:pt x="66" y="40"/>
                      <a:pt x="69" y="48"/>
                      <a:pt x="75" y="55"/>
                    </a:cubicBezTo>
                    <a:cubicBezTo>
                      <a:pt x="74" y="56"/>
                      <a:pt x="73" y="56"/>
                      <a:pt x="72" y="56"/>
                    </a:cubicBezTo>
                    <a:cubicBezTo>
                      <a:pt x="52" y="63"/>
                      <a:pt x="23" y="52"/>
                      <a:pt x="13" y="38"/>
                    </a:cubicBezTo>
                    <a:close/>
                    <a:moveTo>
                      <a:pt x="140" y="14"/>
                    </a:moveTo>
                    <a:cubicBezTo>
                      <a:pt x="140" y="14"/>
                      <a:pt x="140" y="14"/>
                      <a:pt x="140" y="14"/>
                    </a:cubicBezTo>
                    <a:cubicBezTo>
                      <a:pt x="140" y="14"/>
                      <a:pt x="140" y="14"/>
                      <a:pt x="140" y="14"/>
                    </a:cubicBezTo>
                    <a:cubicBezTo>
                      <a:pt x="142" y="15"/>
                      <a:pt x="146" y="20"/>
                      <a:pt x="147" y="32"/>
                    </a:cubicBezTo>
                    <a:cubicBezTo>
                      <a:pt x="147" y="36"/>
                      <a:pt x="145" y="41"/>
                      <a:pt x="143" y="45"/>
                    </a:cubicBezTo>
                    <a:cubicBezTo>
                      <a:pt x="139" y="41"/>
                      <a:pt x="137" y="37"/>
                      <a:pt x="136" y="31"/>
                    </a:cubicBezTo>
                    <a:cubicBezTo>
                      <a:pt x="135" y="21"/>
                      <a:pt x="138" y="15"/>
                      <a:pt x="140" y="14"/>
                    </a:cubicBezTo>
                    <a:close/>
                    <a:moveTo>
                      <a:pt x="84" y="15"/>
                    </a:moveTo>
                    <a:cubicBezTo>
                      <a:pt x="84" y="15"/>
                      <a:pt x="84" y="15"/>
                      <a:pt x="84" y="15"/>
                    </a:cubicBezTo>
                    <a:cubicBezTo>
                      <a:pt x="84" y="15"/>
                      <a:pt x="85" y="15"/>
                      <a:pt x="85" y="16"/>
                    </a:cubicBezTo>
                    <a:cubicBezTo>
                      <a:pt x="87" y="17"/>
                      <a:pt x="90" y="21"/>
                      <a:pt x="89" y="31"/>
                    </a:cubicBezTo>
                    <a:cubicBezTo>
                      <a:pt x="89" y="37"/>
                      <a:pt x="88" y="43"/>
                      <a:pt x="85" y="47"/>
                    </a:cubicBezTo>
                    <a:cubicBezTo>
                      <a:pt x="81" y="42"/>
                      <a:pt x="79" y="37"/>
                      <a:pt x="79" y="31"/>
                    </a:cubicBezTo>
                    <a:cubicBezTo>
                      <a:pt x="79" y="21"/>
                      <a:pt x="82" y="16"/>
                      <a:pt x="84" y="15"/>
                    </a:cubicBezTo>
                    <a:close/>
                  </a:path>
                </a:pathLst>
              </a:custGeom>
              <a:solidFill>
                <a:srgbClr val="53565A"/>
              </a:solidFill>
              <a:ln cap="flat" cmpd="sng" w="9525">
                <a:solidFill>
                  <a:srgbClr val="F1C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300"/>
                  <a:buFont typeface="Calibri"/>
                  <a:buNone/>
                </a:pPr>
                <a:r>
                  <a:t/>
                </a:r>
                <a:endParaRPr b="0" i="0" sz="1300" u="none" cap="none" strike="noStrike">
                  <a:solidFill>
                    <a:srgbClr val="000000"/>
                  </a:solidFill>
                  <a:latin typeface="Arial"/>
                  <a:ea typeface="Arial"/>
                  <a:cs typeface="Arial"/>
                  <a:sym typeface="Arial"/>
                </a:endParaRPr>
              </a:p>
            </p:txBody>
          </p:sp>
        </p:grpSp>
        <p:cxnSp>
          <p:nvCxnSpPr>
            <p:cNvPr id="246" name="Google Shape;246;p19"/>
            <p:cNvCxnSpPr/>
            <p:nvPr/>
          </p:nvCxnSpPr>
          <p:spPr>
            <a:xfrm>
              <a:off x="10167555" y="3301372"/>
              <a:ext cx="188100" cy="492900"/>
            </a:xfrm>
            <a:prstGeom prst="straightConnector1">
              <a:avLst/>
            </a:prstGeom>
            <a:noFill/>
            <a:ln cap="flat" cmpd="sng" w="19050">
              <a:solidFill>
                <a:srgbClr val="F1C232"/>
              </a:solidFill>
              <a:prstDash val="solid"/>
              <a:round/>
              <a:headEnd len="sm" w="sm" type="none"/>
              <a:tailEnd len="sm" w="sm" type="none"/>
            </a:ln>
          </p:spPr>
        </p:cxnSp>
        <p:cxnSp>
          <p:nvCxnSpPr>
            <p:cNvPr id="247" name="Google Shape;247;p19"/>
            <p:cNvCxnSpPr/>
            <p:nvPr/>
          </p:nvCxnSpPr>
          <p:spPr>
            <a:xfrm flipH="1">
              <a:off x="10865793" y="3281138"/>
              <a:ext cx="94800" cy="533400"/>
            </a:xfrm>
            <a:prstGeom prst="straightConnector1">
              <a:avLst/>
            </a:prstGeom>
            <a:noFill/>
            <a:ln cap="flat" cmpd="sng" w="19050">
              <a:solidFill>
                <a:srgbClr val="F1C232"/>
              </a:solidFill>
              <a:prstDash val="solid"/>
              <a:round/>
              <a:headEnd len="sm" w="sm" type="none"/>
              <a:tailEnd len="sm" w="sm" type="none"/>
            </a:ln>
          </p:spPr>
        </p:cxnSp>
        <p:cxnSp>
          <p:nvCxnSpPr>
            <p:cNvPr id="248" name="Google Shape;248;p19"/>
            <p:cNvCxnSpPr/>
            <p:nvPr/>
          </p:nvCxnSpPr>
          <p:spPr>
            <a:xfrm flipH="1">
              <a:off x="11308710" y="3571096"/>
              <a:ext cx="324000" cy="408900"/>
            </a:xfrm>
            <a:prstGeom prst="straightConnector1">
              <a:avLst/>
            </a:prstGeom>
            <a:noFill/>
            <a:ln cap="flat" cmpd="sng" w="19050">
              <a:solidFill>
                <a:srgbClr val="F1C232"/>
              </a:solidFill>
              <a:prstDash val="solid"/>
              <a:round/>
              <a:headEnd len="sm" w="sm" type="none"/>
              <a:tailEnd len="sm" w="sm" type="none"/>
            </a:ln>
          </p:spPr>
        </p:cxnSp>
        <p:cxnSp>
          <p:nvCxnSpPr>
            <p:cNvPr id="249" name="Google Shape;249;p19"/>
            <p:cNvCxnSpPr/>
            <p:nvPr/>
          </p:nvCxnSpPr>
          <p:spPr>
            <a:xfrm>
              <a:off x="9524177" y="3547872"/>
              <a:ext cx="360000" cy="432000"/>
            </a:xfrm>
            <a:prstGeom prst="straightConnector1">
              <a:avLst/>
            </a:prstGeom>
            <a:noFill/>
            <a:ln cap="flat" cmpd="sng" w="19050">
              <a:solidFill>
                <a:srgbClr val="F1C232"/>
              </a:solidFill>
              <a:prstDash val="solid"/>
              <a:round/>
              <a:headEnd len="sm" w="sm" type="none"/>
              <a:tailEnd len="sm" w="sm" type="none"/>
            </a:ln>
          </p:spPr>
        </p:cxnSp>
      </p:grpSp>
      <p:sp>
        <p:nvSpPr>
          <p:cNvPr id="250" name="Google Shape;250;p19"/>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idx="12" type="sldNum"/>
          </p:nvPr>
        </p:nvSpPr>
        <p:spPr>
          <a:xfrm>
            <a:off x="6902897" y="4839397"/>
            <a:ext cx="21336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257" name="Google Shape;257;p20"/>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20"/>
          <p:cNvSpPr txBox="1"/>
          <p:nvPr/>
        </p:nvSpPr>
        <p:spPr>
          <a:xfrm>
            <a:off x="2305081" y="776397"/>
            <a:ext cx="1571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259" name="Google Shape;259;p20"/>
          <p:cNvSpPr txBox="1"/>
          <p:nvPr/>
        </p:nvSpPr>
        <p:spPr>
          <a:xfrm>
            <a:off x="555663" y="776397"/>
            <a:ext cx="16773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Présentation de l’organisme</a:t>
            </a:r>
            <a:endParaRPr>
              <a:solidFill>
                <a:srgbClr val="888888"/>
              </a:solidFill>
              <a:latin typeface="Times New Roman"/>
              <a:ea typeface="Times New Roman"/>
              <a:cs typeface="Times New Roman"/>
              <a:sym typeface="Times New Roman"/>
            </a:endParaRPr>
          </a:p>
        </p:txBody>
      </p:sp>
      <p:sp>
        <p:nvSpPr>
          <p:cNvPr id="260" name="Google Shape;260;p20"/>
          <p:cNvSpPr txBox="1"/>
          <p:nvPr/>
        </p:nvSpPr>
        <p:spPr>
          <a:xfrm>
            <a:off x="3948598" y="77639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Objectifs du projet</a:t>
            </a:r>
            <a:endParaRPr>
              <a:solidFill>
                <a:schemeClr val="dk1"/>
              </a:solidFill>
              <a:latin typeface="Times New Roman"/>
              <a:ea typeface="Times New Roman"/>
              <a:cs typeface="Times New Roman"/>
              <a:sym typeface="Times New Roman"/>
            </a:endParaRPr>
          </a:p>
        </p:txBody>
      </p:sp>
      <p:sp>
        <p:nvSpPr>
          <p:cNvPr id="261" name="Google Shape;261;p20"/>
          <p:cNvSpPr txBox="1"/>
          <p:nvPr/>
        </p:nvSpPr>
        <p:spPr>
          <a:xfrm>
            <a:off x="5592116" y="77639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descr="&lt;LOGICA_QUOTE_LEFT&gt;" id="262" name="Google Shape;262;p20"/>
          <p:cNvSpPr/>
          <p:nvPr/>
        </p:nvSpPr>
        <p:spPr>
          <a:xfrm rot="10800000">
            <a:off x="5376532" y="742825"/>
            <a:ext cx="143468"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263" name="Google Shape;263;p20"/>
          <p:cNvSpPr/>
          <p:nvPr/>
        </p:nvSpPr>
        <p:spPr>
          <a:xfrm>
            <a:off x="3948600" y="785772"/>
            <a:ext cx="143468"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64" name="Google Shape;264;p20"/>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265" name="Google Shape;265;p20"/>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266" name="Google Shape;266;p20"/>
          <p:cNvSpPr/>
          <p:nvPr/>
        </p:nvSpPr>
        <p:spPr>
          <a:xfrm>
            <a:off x="1714819" y="52623"/>
            <a:ext cx="13548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267" name="Google Shape;267;p20"/>
          <p:cNvSpPr/>
          <p:nvPr/>
        </p:nvSpPr>
        <p:spPr>
          <a:xfrm>
            <a:off x="3332238" y="52623"/>
            <a:ext cx="13539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268" name="Google Shape;268;p20"/>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269" name="Google Shape;269;p20"/>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270" name="Google Shape;270;p20"/>
          <p:cNvSpPr txBox="1"/>
          <p:nvPr/>
        </p:nvSpPr>
        <p:spPr>
          <a:xfrm>
            <a:off x="962371" y="1673677"/>
            <a:ext cx="3528900" cy="32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FR" sz="2000">
                <a:solidFill>
                  <a:srgbClr val="000000"/>
                </a:solidFill>
                <a:latin typeface="Calibri"/>
                <a:ea typeface="Calibri"/>
                <a:cs typeface="Calibri"/>
                <a:sym typeface="Calibri"/>
              </a:rPr>
              <a:t>Objectifs</a:t>
            </a:r>
            <a:endParaRPr b="1" sz="2000">
              <a:solidFill>
                <a:srgbClr val="000000"/>
              </a:solidFill>
              <a:highlight>
                <a:srgbClr val="FFCD00"/>
              </a:highlight>
              <a:latin typeface="Calibri"/>
              <a:ea typeface="Calibri"/>
              <a:cs typeface="Calibri"/>
              <a:sym typeface="Calibri"/>
            </a:endParaRPr>
          </a:p>
        </p:txBody>
      </p:sp>
      <p:sp>
        <p:nvSpPr>
          <p:cNvPr id="271" name="Google Shape;271;p20"/>
          <p:cNvSpPr txBox="1"/>
          <p:nvPr/>
        </p:nvSpPr>
        <p:spPr>
          <a:xfrm>
            <a:off x="962375" y="2113900"/>
            <a:ext cx="7625100" cy="234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CD00"/>
              </a:buClr>
              <a:buSzPts val="1400"/>
              <a:buFont typeface="Calibri"/>
              <a:buChar char="◉"/>
            </a:pPr>
            <a:r>
              <a:rPr lang="fr-FR">
                <a:solidFill>
                  <a:schemeClr val="dk1"/>
                </a:solidFill>
                <a:latin typeface="Calibri"/>
                <a:ea typeface="Calibri"/>
                <a:cs typeface="Calibri"/>
                <a:sym typeface="Calibri"/>
              </a:rPr>
              <a:t>Etudier les méthodes d’authentification forte existantes</a:t>
            </a:r>
            <a:endParaRPr>
              <a:solidFill>
                <a:schemeClr val="dk1"/>
              </a:solidFill>
              <a:latin typeface="Calibri"/>
              <a:ea typeface="Calibri"/>
              <a:cs typeface="Calibri"/>
              <a:sym typeface="Calibri"/>
            </a:endParaRPr>
          </a:p>
          <a:p>
            <a:pPr indent="-323850" lvl="0" marL="457200" rtl="0" algn="l">
              <a:lnSpc>
                <a:spcPct val="150000"/>
              </a:lnSpc>
              <a:spcBef>
                <a:spcPts val="0"/>
              </a:spcBef>
              <a:spcAft>
                <a:spcPts val="0"/>
              </a:spcAft>
              <a:buClr>
                <a:srgbClr val="E5B64A"/>
              </a:buClr>
              <a:buSzPts val="1500"/>
              <a:buFont typeface="Calibri"/>
              <a:buChar char="◉"/>
            </a:pPr>
            <a:r>
              <a:rPr lang="fr-FR">
                <a:solidFill>
                  <a:schemeClr val="dk1"/>
                </a:solidFill>
                <a:latin typeface="Calibri"/>
                <a:ea typeface="Calibri"/>
                <a:cs typeface="Calibri"/>
                <a:sym typeface="Calibri"/>
              </a:rPr>
              <a:t>Proposer une nouvelle solution basée sur l’authentification forte : </a:t>
            </a:r>
            <a:endParaRPr>
              <a:solidFill>
                <a:schemeClr val="dk1"/>
              </a:solidFill>
              <a:latin typeface="Calibri"/>
              <a:ea typeface="Calibri"/>
              <a:cs typeface="Calibri"/>
              <a:sym typeface="Calibri"/>
            </a:endParaRPr>
          </a:p>
          <a:p>
            <a:pPr indent="-317500" lvl="0" marL="914400" rtl="0" algn="just">
              <a:lnSpc>
                <a:spcPct val="107000"/>
              </a:lnSpc>
              <a:spcBef>
                <a:spcPts val="0"/>
              </a:spcBef>
              <a:spcAft>
                <a:spcPts val="0"/>
              </a:spcAft>
              <a:buClr>
                <a:schemeClr val="dk1"/>
              </a:buClr>
              <a:buSzPts val="1400"/>
              <a:buFont typeface="Calibri"/>
              <a:buChar char="➔"/>
            </a:pPr>
            <a:r>
              <a:rPr lang="fr-FR">
                <a:solidFill>
                  <a:schemeClr val="dk1"/>
                </a:solidFill>
                <a:latin typeface="Calibri"/>
                <a:ea typeface="Calibri"/>
                <a:cs typeface="Calibri"/>
                <a:sym typeface="Calibri"/>
              </a:rPr>
              <a:t>Etablir un serveur d'authentification qui intègre une fonctionnalité d'administration, permettant aux applications de s'enrôler et de gérer leurs utilisateurs</a:t>
            </a:r>
            <a:endParaRPr>
              <a:solidFill>
                <a:schemeClr val="dk1"/>
              </a:solidFill>
              <a:latin typeface="Calibri"/>
              <a:ea typeface="Calibri"/>
              <a:cs typeface="Calibri"/>
              <a:sym typeface="Calibri"/>
            </a:endParaRPr>
          </a:p>
          <a:p>
            <a:pPr indent="-317500" lvl="0" marL="914400" rtl="0" algn="just">
              <a:lnSpc>
                <a:spcPct val="107000"/>
              </a:lnSpc>
              <a:spcBef>
                <a:spcPts val="0"/>
              </a:spcBef>
              <a:spcAft>
                <a:spcPts val="0"/>
              </a:spcAft>
              <a:buClr>
                <a:schemeClr val="dk1"/>
              </a:buClr>
              <a:buSzPts val="1400"/>
              <a:buFont typeface="Calibri"/>
              <a:buChar char="➔"/>
            </a:pPr>
            <a:r>
              <a:rPr lang="fr-FR">
                <a:latin typeface="Calibri"/>
                <a:ea typeface="Calibri"/>
                <a:cs typeface="Calibri"/>
                <a:sym typeface="Calibri"/>
              </a:rPr>
              <a:t>Fournir des fonctionnalités d'intégration</a:t>
            </a:r>
            <a:endParaRPr>
              <a:latin typeface="Calibri"/>
              <a:ea typeface="Calibri"/>
              <a:cs typeface="Calibri"/>
              <a:sym typeface="Calibri"/>
            </a:endParaRPr>
          </a:p>
          <a:p>
            <a:pPr indent="-317500" lvl="0" marL="914400" rtl="0" algn="just">
              <a:lnSpc>
                <a:spcPct val="107000"/>
              </a:lnSpc>
              <a:spcBef>
                <a:spcPts val="0"/>
              </a:spcBef>
              <a:spcAft>
                <a:spcPts val="0"/>
              </a:spcAft>
              <a:buClr>
                <a:schemeClr val="dk1"/>
              </a:buClr>
              <a:buSzPts val="1400"/>
              <a:buFont typeface="Calibri"/>
              <a:buChar char="➔"/>
            </a:pPr>
            <a:r>
              <a:rPr lang="fr-FR">
                <a:latin typeface="Calibri"/>
                <a:ea typeface="Calibri"/>
                <a:cs typeface="Calibri"/>
                <a:sym typeface="Calibri"/>
              </a:rPr>
              <a:t>Assurer la confidentialité des informations d'identification</a:t>
            </a:r>
            <a:endParaRPr>
              <a:latin typeface="Calibri"/>
              <a:ea typeface="Calibri"/>
              <a:cs typeface="Calibri"/>
              <a:sym typeface="Calibri"/>
            </a:endParaRPr>
          </a:p>
          <a:p>
            <a:pPr indent="-317500" lvl="0" marL="914400" rtl="0" algn="just">
              <a:lnSpc>
                <a:spcPct val="107000"/>
              </a:lnSpc>
              <a:spcBef>
                <a:spcPts val="0"/>
              </a:spcBef>
              <a:spcAft>
                <a:spcPts val="0"/>
              </a:spcAft>
              <a:buClr>
                <a:schemeClr val="dk1"/>
              </a:buClr>
              <a:buSzPts val="1400"/>
              <a:buFont typeface="Calibri"/>
              <a:buChar char="➔"/>
            </a:pPr>
            <a:r>
              <a:rPr lang="fr-FR">
                <a:solidFill>
                  <a:schemeClr val="dk1"/>
                </a:solidFill>
                <a:latin typeface="Calibri"/>
                <a:ea typeface="Calibri"/>
                <a:cs typeface="Calibri"/>
                <a:sym typeface="Calibri"/>
              </a:rPr>
              <a:t>Journalisation et surveillance</a:t>
            </a:r>
            <a:endParaRPr>
              <a:solidFill>
                <a:schemeClr val="dk1"/>
              </a:solidFill>
              <a:latin typeface="Calibri"/>
              <a:ea typeface="Calibri"/>
              <a:cs typeface="Calibri"/>
              <a:sym typeface="Calibri"/>
            </a:endParaRPr>
          </a:p>
          <a:p>
            <a:pPr indent="-317500" lvl="0" marL="914400" rtl="0" algn="just">
              <a:lnSpc>
                <a:spcPct val="107000"/>
              </a:lnSpc>
              <a:spcBef>
                <a:spcPts val="0"/>
              </a:spcBef>
              <a:spcAft>
                <a:spcPts val="0"/>
              </a:spcAft>
              <a:buClr>
                <a:schemeClr val="dk1"/>
              </a:buClr>
              <a:buSzPts val="1400"/>
              <a:buFont typeface="Calibri"/>
              <a:buChar char="➔"/>
            </a:pPr>
            <a:r>
              <a:rPr lang="fr-FR">
                <a:solidFill>
                  <a:schemeClr val="dk1"/>
                </a:solidFill>
                <a:latin typeface="Calibri"/>
                <a:ea typeface="Calibri"/>
                <a:cs typeface="Calibri"/>
                <a:sym typeface="Calibri"/>
              </a:rPr>
              <a:t>Sécurité et protection des données</a:t>
            </a:r>
            <a:endParaRPr>
              <a:solidFill>
                <a:schemeClr val="dk1"/>
              </a:solidFill>
              <a:latin typeface="Calibri"/>
              <a:ea typeface="Calibri"/>
              <a:cs typeface="Calibri"/>
              <a:sym typeface="Calibri"/>
            </a:endParaRPr>
          </a:p>
        </p:txBody>
      </p:sp>
      <p:grpSp>
        <p:nvGrpSpPr>
          <p:cNvPr id="272" name="Google Shape;272;p20"/>
          <p:cNvGrpSpPr/>
          <p:nvPr/>
        </p:nvGrpSpPr>
        <p:grpSpPr>
          <a:xfrm>
            <a:off x="539445" y="1766740"/>
            <a:ext cx="195281" cy="161562"/>
            <a:chOff x="2594050" y="1631825"/>
            <a:chExt cx="439625" cy="439625"/>
          </a:xfrm>
        </p:grpSpPr>
        <p:sp>
          <p:nvSpPr>
            <p:cNvPr id="273" name="Google Shape;273;p20"/>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0"/>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0"/>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0"/>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 calcmode="lin" valueType="num">
                                      <p:cBhvr additive="base">
                                        <p:cTn dur="1000"/>
                                        <p:tgtEl>
                                          <p:spTgt spid="27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 calcmode="lin" valueType="num">
                                      <p:cBhvr additive="base">
                                        <p:cTn dur="1000"/>
                                        <p:tgtEl>
                                          <p:spTgt spid="27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anim calcmode="lin" valueType="num">
                                      <p:cBhvr additive="base">
                                        <p:cTn dur="1000"/>
                                        <p:tgtEl>
                                          <p:spTgt spid="27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anim calcmode="lin" valueType="num">
                                      <p:cBhvr additive="base">
                                        <p:cTn dur="1000"/>
                                        <p:tgtEl>
                                          <p:spTgt spid="27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anim calcmode="lin" valueType="num">
                                      <p:cBhvr additive="base">
                                        <p:cTn dur="1000"/>
                                        <p:tgtEl>
                                          <p:spTgt spid="27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anim calcmode="lin" valueType="num">
                                      <p:cBhvr additive="base">
                                        <p:cTn dur="1000"/>
                                        <p:tgtEl>
                                          <p:spTgt spid="27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1">
                                            <p:txEl>
                                              <p:pRg end="6" st="6"/>
                                            </p:txEl>
                                          </p:spTgt>
                                        </p:tgtEl>
                                        <p:attrNameLst>
                                          <p:attrName>style.visibility</p:attrName>
                                        </p:attrNameLst>
                                      </p:cBhvr>
                                      <p:to>
                                        <p:strVal val="visible"/>
                                      </p:to>
                                    </p:set>
                                    <p:anim calcmode="lin" valueType="num">
                                      <p:cBhvr additive="base">
                                        <p:cTn dur="1000"/>
                                        <p:tgtEl>
                                          <p:spTgt spid="27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1"/>
          <p:cNvSpPr/>
          <p:nvPr/>
        </p:nvSpPr>
        <p:spPr>
          <a:xfrm>
            <a:off x="577022" y="1361147"/>
            <a:ext cx="2579400" cy="369300"/>
          </a:xfrm>
          <a:prstGeom prst="rect">
            <a:avLst/>
          </a:prstGeom>
          <a:noFill/>
          <a:ln>
            <a:noFill/>
          </a:ln>
        </p:spPr>
        <p:txBody>
          <a:bodyPr anchorCtr="0" anchor="t" bIns="45700" lIns="91425" spcFirstLastPara="1" rIns="91425" wrap="square" tIns="45700">
            <a:noAutofit/>
          </a:bodyPr>
          <a:lstStyle/>
          <a:p>
            <a:pPr indent="-260350" lvl="0" marL="285750" marR="0" rtl="0" algn="l">
              <a:spcBef>
                <a:spcPts val="0"/>
              </a:spcBef>
              <a:spcAft>
                <a:spcPts val="0"/>
              </a:spcAft>
              <a:buClr>
                <a:srgbClr val="162E4C"/>
              </a:buClr>
              <a:buSzPts val="1400"/>
              <a:buFont typeface="Noto Sans Symbols"/>
              <a:buChar char="❑"/>
            </a:pPr>
            <a:r>
              <a:rPr b="1" lang="fr-FR">
                <a:solidFill>
                  <a:srgbClr val="162E4C"/>
                </a:solidFill>
                <a:latin typeface="Calibri"/>
                <a:ea typeface="Calibri"/>
                <a:cs typeface="Calibri"/>
                <a:sym typeface="Calibri"/>
              </a:rPr>
              <a:t>Méthode agile: Scrum</a:t>
            </a:r>
            <a:endParaRPr b="1">
              <a:solidFill>
                <a:srgbClr val="162E4C"/>
              </a:solidFill>
              <a:latin typeface="Calibri"/>
              <a:ea typeface="Calibri"/>
              <a:cs typeface="Calibri"/>
              <a:sym typeface="Calibri"/>
            </a:endParaRPr>
          </a:p>
        </p:txBody>
      </p:sp>
      <p:cxnSp>
        <p:nvCxnSpPr>
          <p:cNvPr id="283" name="Google Shape;283;p21"/>
          <p:cNvCxnSpPr/>
          <p:nvPr/>
        </p:nvCxnSpPr>
        <p:spPr>
          <a:xfrm>
            <a:off x="2232963" y="2392051"/>
            <a:ext cx="2678700" cy="181200"/>
          </a:xfrm>
          <a:prstGeom prst="straightConnector1">
            <a:avLst/>
          </a:prstGeom>
          <a:noFill/>
          <a:ln cap="flat" cmpd="sng" w="12700">
            <a:solidFill>
              <a:srgbClr val="000000"/>
            </a:solidFill>
            <a:prstDash val="dash"/>
            <a:miter lim="800000"/>
            <a:headEnd len="sm" w="sm" type="none"/>
            <a:tailEnd len="med" w="med" type="triangle"/>
          </a:ln>
        </p:spPr>
      </p:cxnSp>
      <p:sp>
        <p:nvSpPr>
          <p:cNvPr id="284" name="Google Shape;284;p21"/>
          <p:cNvSpPr txBox="1"/>
          <p:nvPr>
            <p:ph idx="12" type="sldNum"/>
          </p:nvPr>
        </p:nvSpPr>
        <p:spPr>
          <a:xfrm>
            <a:off x="6902897" y="4839397"/>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fr-FR" sz="1600">
                <a:solidFill>
                  <a:schemeClr val="dk1"/>
                </a:solidFill>
              </a:rPr>
              <a:t>‹#›</a:t>
            </a:fld>
            <a:endParaRPr sz="1600">
              <a:solidFill>
                <a:schemeClr val="dk1"/>
              </a:solidFill>
            </a:endParaRPr>
          </a:p>
        </p:txBody>
      </p:sp>
      <p:sp>
        <p:nvSpPr>
          <p:cNvPr id="285" name="Google Shape;285;p21"/>
          <p:cNvSpPr/>
          <p:nvPr/>
        </p:nvSpPr>
        <p:spPr>
          <a:xfrm flipH="1" rot="10800000">
            <a:off x="0" y="519543"/>
            <a:ext cx="9144000" cy="180000"/>
          </a:xfrm>
          <a:prstGeom prst="blockArc">
            <a:avLst>
              <a:gd fmla="val 10800000" name="adj1"/>
              <a:gd fmla="val 0" name="adj2"/>
              <a:gd fmla="val 25000" name="adj3"/>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21"/>
          <p:cNvSpPr txBox="1"/>
          <p:nvPr/>
        </p:nvSpPr>
        <p:spPr>
          <a:xfrm>
            <a:off x="2305081" y="776397"/>
            <a:ext cx="15714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287" name="Google Shape;287;p21"/>
          <p:cNvSpPr txBox="1"/>
          <p:nvPr/>
        </p:nvSpPr>
        <p:spPr>
          <a:xfrm>
            <a:off x="555663" y="776397"/>
            <a:ext cx="16773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Présentation de l’organisme</a:t>
            </a:r>
            <a:endParaRPr>
              <a:solidFill>
                <a:srgbClr val="888888"/>
              </a:solidFill>
              <a:latin typeface="Times New Roman"/>
              <a:ea typeface="Times New Roman"/>
              <a:cs typeface="Times New Roman"/>
              <a:sym typeface="Times New Roman"/>
            </a:endParaRPr>
          </a:p>
        </p:txBody>
      </p:sp>
      <p:sp>
        <p:nvSpPr>
          <p:cNvPr id="288" name="Google Shape;288;p21"/>
          <p:cNvSpPr txBox="1"/>
          <p:nvPr/>
        </p:nvSpPr>
        <p:spPr>
          <a:xfrm>
            <a:off x="3948598" y="77639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289" name="Google Shape;289;p21"/>
          <p:cNvSpPr txBox="1"/>
          <p:nvPr/>
        </p:nvSpPr>
        <p:spPr>
          <a:xfrm>
            <a:off x="5592116" y="776397"/>
            <a:ext cx="15714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a:solidFill>
                  <a:schemeClr val="dk1"/>
                </a:solidFill>
                <a:latin typeface="Times New Roman"/>
                <a:ea typeface="Times New Roman"/>
                <a:cs typeface="Times New Roman"/>
                <a:sym typeface="Times New Roman"/>
              </a:rPr>
              <a:t>Conduite du projet</a:t>
            </a:r>
            <a:endParaRPr>
              <a:solidFill>
                <a:schemeClr val="dk1"/>
              </a:solidFill>
              <a:latin typeface="Times New Roman"/>
              <a:ea typeface="Times New Roman"/>
              <a:cs typeface="Times New Roman"/>
              <a:sym typeface="Times New Roman"/>
            </a:endParaRPr>
          </a:p>
        </p:txBody>
      </p:sp>
      <p:sp>
        <p:nvSpPr>
          <p:cNvPr descr="&lt;LOGICA_QUOTE_LEFT&gt;" id="290" name="Google Shape;290;p21"/>
          <p:cNvSpPr/>
          <p:nvPr/>
        </p:nvSpPr>
        <p:spPr>
          <a:xfrm rot="10800000">
            <a:off x="7020057" y="742825"/>
            <a:ext cx="143468"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descr="&lt;LOGICA_QUOTE_LEFT&gt;" id="291" name="Google Shape;291;p21"/>
          <p:cNvSpPr/>
          <p:nvPr/>
        </p:nvSpPr>
        <p:spPr>
          <a:xfrm>
            <a:off x="5592125" y="785772"/>
            <a:ext cx="143468" cy="332003"/>
          </a:xfrm>
          <a:custGeom>
            <a:rect b="b" l="l" r="r" t="t"/>
            <a:pathLst>
              <a:path extrusionOk="0" h="378" w="132">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cap="flat" cmpd="sng" w="9525">
            <a:solidFill>
              <a:srgbClr val="E5B64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292" name="Google Shape;292;p21"/>
          <p:cNvSpPr/>
          <p:nvPr/>
        </p:nvSpPr>
        <p:spPr>
          <a:xfrm>
            <a:off x="97400" y="45600"/>
            <a:ext cx="1354800" cy="534900"/>
          </a:xfrm>
          <a:prstGeom prst="roundRect">
            <a:avLst>
              <a:gd fmla="val 16667" name="adj"/>
            </a:avLst>
          </a:prstGeom>
          <a:solidFill>
            <a:srgbClr val="E5B64A"/>
          </a:solidFill>
          <a:ln cap="flat" cmpd="sng" w="2540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293" name="Google Shape;293;p21"/>
          <p:cNvSpPr/>
          <p:nvPr/>
        </p:nvSpPr>
        <p:spPr>
          <a:xfrm>
            <a:off x="4877470" y="54112"/>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294" name="Google Shape;294;p21"/>
          <p:cNvSpPr/>
          <p:nvPr/>
        </p:nvSpPr>
        <p:spPr>
          <a:xfrm>
            <a:off x="1714819" y="52623"/>
            <a:ext cx="1354800" cy="518700"/>
          </a:xfrm>
          <a:prstGeom prst="roundRect">
            <a:avLst>
              <a:gd fmla="val 16667" name="adj"/>
            </a:avLst>
          </a:prstGeom>
          <a:solidFill>
            <a:schemeClr val="lt1"/>
          </a:solidFill>
          <a:ln cap="flat" cmpd="sng" w="19050">
            <a:solidFill>
              <a:srgbClr val="E5B64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295" name="Google Shape;295;p21"/>
          <p:cNvSpPr/>
          <p:nvPr/>
        </p:nvSpPr>
        <p:spPr>
          <a:xfrm>
            <a:off x="3332238" y="52623"/>
            <a:ext cx="13539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296" name="Google Shape;296;p21"/>
          <p:cNvSpPr/>
          <p:nvPr/>
        </p:nvSpPr>
        <p:spPr>
          <a:xfrm>
            <a:off x="6300102" y="52611"/>
            <a:ext cx="12315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297" name="Google Shape;297;p21"/>
          <p:cNvSpPr/>
          <p:nvPr/>
        </p:nvSpPr>
        <p:spPr>
          <a:xfrm>
            <a:off x="7722725" y="54125"/>
            <a:ext cx="1354800" cy="518700"/>
          </a:xfrm>
          <a:prstGeom prst="roundRect">
            <a:avLst>
              <a:gd fmla="val 16667" name="adj"/>
            </a:avLst>
          </a:prstGeom>
          <a:solidFill>
            <a:srgbClr val="E5B64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cxnSp>
        <p:nvCxnSpPr>
          <p:cNvPr id="298" name="Google Shape;298;p21"/>
          <p:cNvCxnSpPr>
            <a:stCxn id="299" idx="2"/>
          </p:cNvCxnSpPr>
          <p:nvPr/>
        </p:nvCxnSpPr>
        <p:spPr>
          <a:xfrm>
            <a:off x="2216463" y="3094351"/>
            <a:ext cx="2434800" cy="1028700"/>
          </a:xfrm>
          <a:prstGeom prst="straightConnector1">
            <a:avLst/>
          </a:prstGeom>
          <a:noFill/>
          <a:ln cap="flat" cmpd="sng" w="12700">
            <a:solidFill>
              <a:srgbClr val="000000"/>
            </a:solidFill>
            <a:prstDash val="dash"/>
            <a:miter lim="800000"/>
            <a:headEnd len="sm" w="sm" type="none"/>
            <a:tailEnd len="med" w="med" type="triangle"/>
          </a:ln>
        </p:spPr>
      </p:cxnSp>
      <p:sp>
        <p:nvSpPr>
          <p:cNvPr id="300" name="Google Shape;300;p21"/>
          <p:cNvSpPr/>
          <p:nvPr/>
        </p:nvSpPr>
        <p:spPr>
          <a:xfrm rot="1295347">
            <a:off x="2299767" y="3703034"/>
            <a:ext cx="2044854" cy="2653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fr-FR" sz="1800">
                <a:solidFill>
                  <a:srgbClr val="162E4C"/>
                </a:solidFill>
                <a:latin typeface="Calibri"/>
                <a:ea typeface="Calibri"/>
                <a:cs typeface="Calibri"/>
                <a:sym typeface="Calibri"/>
              </a:rPr>
              <a:t>Organisation :Github Project</a:t>
            </a:r>
            <a:endParaRPr b="1" sz="1800">
              <a:solidFill>
                <a:srgbClr val="162E4C"/>
              </a:solidFill>
              <a:latin typeface="Calibri"/>
              <a:ea typeface="Calibri"/>
              <a:cs typeface="Calibri"/>
              <a:sym typeface="Calibri"/>
            </a:endParaRPr>
          </a:p>
        </p:txBody>
      </p:sp>
      <p:pic>
        <p:nvPicPr>
          <p:cNvPr id="299" name="Google Shape;299;p21"/>
          <p:cNvPicPr preferRelativeResize="0"/>
          <p:nvPr/>
        </p:nvPicPr>
        <p:blipFill>
          <a:blip r:embed="rId3">
            <a:alphaModFix/>
          </a:blip>
          <a:stretch>
            <a:fillRect/>
          </a:stretch>
        </p:blipFill>
        <p:spPr>
          <a:xfrm>
            <a:off x="329825" y="1755275"/>
            <a:ext cx="3773276" cy="1339076"/>
          </a:xfrm>
          <a:prstGeom prst="rect">
            <a:avLst/>
          </a:prstGeom>
          <a:noFill/>
          <a:ln>
            <a:noFill/>
          </a:ln>
          <a:effectLst>
            <a:outerShdw blurRad="57150" rotWithShape="0" algn="bl" dir="5400000" dist="19050">
              <a:srgbClr val="000000">
                <a:alpha val="50000"/>
              </a:srgbClr>
            </a:outerShdw>
          </a:effectLst>
        </p:spPr>
      </p:pic>
      <p:pic>
        <p:nvPicPr>
          <p:cNvPr id="301" name="Google Shape;301;p21"/>
          <p:cNvPicPr preferRelativeResize="0"/>
          <p:nvPr/>
        </p:nvPicPr>
        <p:blipFill>
          <a:blip r:embed="rId4">
            <a:alphaModFix/>
          </a:blip>
          <a:stretch>
            <a:fillRect/>
          </a:stretch>
        </p:blipFill>
        <p:spPr>
          <a:xfrm>
            <a:off x="4955950" y="1464225"/>
            <a:ext cx="3858301" cy="1827324"/>
          </a:xfrm>
          <a:prstGeom prst="rect">
            <a:avLst/>
          </a:prstGeom>
          <a:noFill/>
          <a:ln>
            <a:noFill/>
          </a:ln>
        </p:spPr>
      </p:pic>
      <p:pic>
        <p:nvPicPr>
          <p:cNvPr id="302" name="Google Shape;302;p21"/>
          <p:cNvPicPr preferRelativeResize="0"/>
          <p:nvPr/>
        </p:nvPicPr>
        <p:blipFill>
          <a:blip r:embed="rId5">
            <a:alphaModFix/>
          </a:blip>
          <a:stretch>
            <a:fillRect/>
          </a:stretch>
        </p:blipFill>
        <p:spPr>
          <a:xfrm>
            <a:off x="4955950" y="3435075"/>
            <a:ext cx="3858299" cy="1717035"/>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